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5" r:id="rId22"/>
    <p:sldId id="276" r:id="rId23"/>
    <p:sldId id="277" r:id="rId24"/>
    <p:sldId id="282" r:id="rId25"/>
    <p:sldId id="280" r:id="rId26"/>
    <p:sldId id="291" r:id="rId27"/>
    <p:sldId id="286" r:id="rId28"/>
    <p:sldId id="287" r:id="rId29"/>
    <p:sldId id="281" r:id="rId30"/>
    <p:sldId id="284" r:id="rId31"/>
    <p:sldId id="293" r:id="rId32"/>
    <p:sldId id="288" r:id="rId33"/>
    <p:sldId id="299" r:id="rId34"/>
    <p:sldId id="294" r:id="rId35"/>
    <p:sldId id="290" r:id="rId36"/>
    <p:sldId id="289" r:id="rId37"/>
    <p:sldId id="292" r:id="rId38"/>
    <p:sldId id="301" r:id="rId39"/>
    <p:sldId id="302" r:id="rId40"/>
    <p:sldId id="319" r:id="rId41"/>
    <p:sldId id="295" r:id="rId42"/>
    <p:sldId id="297" r:id="rId43"/>
    <p:sldId id="300" r:id="rId44"/>
    <p:sldId id="298" r:id="rId45"/>
    <p:sldId id="303" r:id="rId46"/>
    <p:sldId id="317" r:id="rId47"/>
    <p:sldId id="318" r:id="rId48"/>
    <p:sldId id="320" r:id="rId49"/>
    <p:sldId id="305" r:id="rId50"/>
    <p:sldId id="283" r:id="rId51"/>
    <p:sldId id="279" r:id="rId52"/>
    <p:sldId id="307" r:id="rId53"/>
    <p:sldId id="308" r:id="rId54"/>
    <p:sldId id="309" r:id="rId55"/>
    <p:sldId id="312" r:id="rId56"/>
    <p:sldId id="314" r:id="rId57"/>
    <p:sldId id="310" r:id="rId58"/>
    <p:sldId id="313" r:id="rId59"/>
    <p:sldId id="311" r:id="rId60"/>
    <p:sldId id="321" r:id="rId61"/>
    <p:sldId id="296" r:id="rId62"/>
    <p:sldId id="322" r:id="rId63"/>
    <p:sldId id="324" r:id="rId64"/>
    <p:sldId id="325" r:id="rId65"/>
    <p:sldId id="326" r:id="rId66"/>
    <p:sldId id="327" r:id="rId67"/>
    <p:sldId id="330" r:id="rId68"/>
    <p:sldId id="331" r:id="rId69"/>
    <p:sldId id="332" r:id="rId70"/>
    <p:sldId id="334" r:id="rId71"/>
    <p:sldId id="333" r:id="rId72"/>
    <p:sldId id="329" r:id="rId73"/>
    <p:sldId id="323" r:id="rId74"/>
    <p:sldId id="335" r:id="rId75"/>
    <p:sldId id="336" r:id="rId76"/>
    <p:sldId id="337" r:id="rId77"/>
    <p:sldId id="339" r:id="rId78"/>
    <p:sldId id="338" r:id="rId7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E101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46" autoAdjust="0"/>
    <p:restoredTop sz="94660" autoAdjust="0"/>
  </p:normalViewPr>
  <p:slideViewPr>
    <p:cSldViewPr>
      <p:cViewPr>
        <p:scale>
          <a:sx n="60" d="100"/>
          <a:sy n="60" d="100"/>
        </p:scale>
        <p:origin x="-1092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50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FC39B2-9B27-4147-BB94-FBA259B3D157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84DA0E43-AD62-45E0-B182-152C63A3272F}">
      <dgm:prSet phldrT="[Texto]"/>
      <dgm:spPr/>
      <dgm:t>
        <a:bodyPr/>
        <a:lstStyle/>
        <a:p>
          <a:r>
            <a:rPr lang="es-ES" b="1" dirty="0" smtClean="0"/>
            <a:t>PRUEBAS PALEONTOLÓGICAS</a:t>
          </a:r>
          <a:endParaRPr lang="es-ES" b="1" dirty="0"/>
        </a:p>
      </dgm:t>
    </dgm:pt>
    <dgm:pt modelId="{6B05667A-8692-40FD-91FE-F7498F64DB6E}" type="parTrans" cxnId="{7DB4FDE3-AF50-4B59-8954-93B881F9FA9D}">
      <dgm:prSet/>
      <dgm:spPr/>
      <dgm:t>
        <a:bodyPr/>
        <a:lstStyle/>
        <a:p>
          <a:endParaRPr lang="es-ES"/>
        </a:p>
      </dgm:t>
    </dgm:pt>
    <dgm:pt modelId="{3A4B8649-56EC-421B-A653-D70226D15998}" type="sibTrans" cxnId="{7DB4FDE3-AF50-4B59-8954-93B881F9FA9D}">
      <dgm:prSet/>
      <dgm:spPr/>
      <dgm:t>
        <a:bodyPr/>
        <a:lstStyle/>
        <a:p>
          <a:endParaRPr lang="es-ES"/>
        </a:p>
      </dgm:t>
    </dgm:pt>
    <dgm:pt modelId="{A7F10F96-F5A6-46CA-8A71-DCEDEB3EAC35}">
      <dgm:prSet phldrT="[Texto]"/>
      <dgm:spPr/>
      <dgm:t>
        <a:bodyPr/>
        <a:lstStyle/>
        <a:p>
          <a:r>
            <a:rPr lang="es-ES" b="1" dirty="0" smtClean="0"/>
            <a:t>PRUEBAS BIOQUÍMICAS</a:t>
          </a:r>
          <a:endParaRPr lang="es-ES" b="1" dirty="0"/>
        </a:p>
      </dgm:t>
    </dgm:pt>
    <dgm:pt modelId="{B8CF5C27-AA77-49F0-858A-172E8FE59FEE}" type="parTrans" cxnId="{28E01719-99B2-43B4-B278-CD5FCB658109}">
      <dgm:prSet/>
      <dgm:spPr/>
      <dgm:t>
        <a:bodyPr/>
        <a:lstStyle/>
        <a:p>
          <a:endParaRPr lang="es-ES"/>
        </a:p>
      </dgm:t>
    </dgm:pt>
    <dgm:pt modelId="{4CE97512-49B4-4E47-87D3-6B1FEE279ACD}" type="sibTrans" cxnId="{28E01719-99B2-43B4-B278-CD5FCB658109}">
      <dgm:prSet/>
      <dgm:spPr/>
      <dgm:t>
        <a:bodyPr/>
        <a:lstStyle/>
        <a:p>
          <a:endParaRPr lang="es-ES"/>
        </a:p>
      </dgm:t>
    </dgm:pt>
    <dgm:pt modelId="{4DA621C9-9DDD-4939-9229-D217FB13EBCF}">
      <dgm:prSet phldrT="[Texto]"/>
      <dgm:spPr/>
      <dgm:t>
        <a:bodyPr/>
        <a:lstStyle/>
        <a:p>
          <a:r>
            <a:rPr lang="es-ES" b="1" dirty="0" smtClean="0"/>
            <a:t>PRUEBAS BIOGEOGRÁFICAS</a:t>
          </a:r>
          <a:endParaRPr lang="es-ES" b="1" dirty="0"/>
        </a:p>
      </dgm:t>
    </dgm:pt>
    <dgm:pt modelId="{1A55BD67-4B6A-4ED1-8C6E-74C998FF60D5}" type="parTrans" cxnId="{0ABF9953-5E39-43F5-8D93-CC54F86EFDBF}">
      <dgm:prSet/>
      <dgm:spPr/>
      <dgm:t>
        <a:bodyPr/>
        <a:lstStyle/>
        <a:p>
          <a:endParaRPr lang="es-ES"/>
        </a:p>
      </dgm:t>
    </dgm:pt>
    <dgm:pt modelId="{CE32EA6C-5735-4FC2-A45F-C2FA9E3BE6B0}" type="sibTrans" cxnId="{0ABF9953-5E39-43F5-8D93-CC54F86EFDBF}">
      <dgm:prSet/>
      <dgm:spPr/>
      <dgm:t>
        <a:bodyPr/>
        <a:lstStyle/>
        <a:p>
          <a:endParaRPr lang="es-ES"/>
        </a:p>
      </dgm:t>
    </dgm:pt>
    <dgm:pt modelId="{AB3862F6-6466-4BD4-90E6-AC4A7A4BEA68}">
      <dgm:prSet phldrT="[Texto]"/>
      <dgm:spPr/>
      <dgm:t>
        <a:bodyPr/>
        <a:lstStyle/>
        <a:p>
          <a:r>
            <a:rPr lang="es-ES" b="1" dirty="0" smtClean="0"/>
            <a:t>PRUEBAS ANATÓMICAS</a:t>
          </a:r>
          <a:endParaRPr lang="es-ES" b="1" dirty="0"/>
        </a:p>
      </dgm:t>
    </dgm:pt>
    <dgm:pt modelId="{E4275431-65C6-4240-AE18-38AC0C187FBB}" type="parTrans" cxnId="{C40F3A80-A153-4D10-B5B3-7D490BAC5EC3}">
      <dgm:prSet/>
      <dgm:spPr/>
      <dgm:t>
        <a:bodyPr/>
        <a:lstStyle/>
        <a:p>
          <a:endParaRPr lang="es-ES"/>
        </a:p>
      </dgm:t>
    </dgm:pt>
    <dgm:pt modelId="{A2B117DC-ABB5-4A5B-A960-75E89207127E}" type="sibTrans" cxnId="{C40F3A80-A153-4D10-B5B3-7D490BAC5EC3}">
      <dgm:prSet/>
      <dgm:spPr/>
      <dgm:t>
        <a:bodyPr/>
        <a:lstStyle/>
        <a:p>
          <a:endParaRPr lang="es-ES"/>
        </a:p>
      </dgm:t>
    </dgm:pt>
    <dgm:pt modelId="{F10880A3-6A2F-4660-9EDA-3A3585388322}">
      <dgm:prSet phldrT="[Texto]"/>
      <dgm:spPr/>
      <dgm:t>
        <a:bodyPr/>
        <a:lstStyle/>
        <a:p>
          <a:r>
            <a:rPr lang="es-ES" b="1" dirty="0" smtClean="0"/>
            <a:t>PRUEBAS EMBRIOLÓGICAS</a:t>
          </a:r>
          <a:endParaRPr lang="es-ES" b="1" dirty="0"/>
        </a:p>
      </dgm:t>
    </dgm:pt>
    <dgm:pt modelId="{4BD0E20F-E79E-4839-88EC-CCBF1D4C4DFC}" type="parTrans" cxnId="{AA1EAD48-A9EA-4F9E-999A-CA3AA82CAC5F}">
      <dgm:prSet/>
      <dgm:spPr/>
      <dgm:t>
        <a:bodyPr/>
        <a:lstStyle/>
        <a:p>
          <a:endParaRPr lang="es-ES"/>
        </a:p>
      </dgm:t>
    </dgm:pt>
    <dgm:pt modelId="{4E3C9FDE-3135-4F4C-90C8-C5F61663C3E8}" type="sibTrans" cxnId="{AA1EAD48-A9EA-4F9E-999A-CA3AA82CAC5F}">
      <dgm:prSet/>
      <dgm:spPr/>
      <dgm:t>
        <a:bodyPr/>
        <a:lstStyle/>
        <a:p>
          <a:endParaRPr lang="es-ES"/>
        </a:p>
      </dgm:t>
    </dgm:pt>
    <dgm:pt modelId="{CE1C9F12-6BA7-464E-AAE0-694672B85493}" type="pres">
      <dgm:prSet presAssocID="{08FC39B2-9B27-4147-BB94-FBA259B3D15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DFEB423-5013-47B3-A21F-477D44D3839E}" type="pres">
      <dgm:prSet presAssocID="{84DA0E43-AD62-45E0-B182-152C63A3272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9D9DECE-D919-4736-8ED9-6D021FAB85C5}" type="pres">
      <dgm:prSet presAssocID="{3A4B8649-56EC-421B-A653-D70226D15998}" presName="sibTrans" presStyleCnt="0"/>
      <dgm:spPr/>
    </dgm:pt>
    <dgm:pt modelId="{881DA1F6-F3B6-4B59-B3FD-931351D4BC6F}" type="pres">
      <dgm:prSet presAssocID="{F10880A3-6A2F-4660-9EDA-3A358538832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C83B2B1-2CA1-47AD-87B4-D908D93FBFF7}" type="pres">
      <dgm:prSet presAssocID="{4E3C9FDE-3135-4F4C-90C8-C5F61663C3E8}" presName="sibTrans" presStyleCnt="0"/>
      <dgm:spPr/>
    </dgm:pt>
    <dgm:pt modelId="{68E0BE17-FDE6-43BD-971A-4A0B968CC1E6}" type="pres">
      <dgm:prSet presAssocID="{AB3862F6-6466-4BD4-90E6-AC4A7A4BEA6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79286C-B132-4C5E-AB43-2949D419E6C4}" type="pres">
      <dgm:prSet presAssocID="{A2B117DC-ABB5-4A5B-A960-75E89207127E}" presName="sibTrans" presStyleCnt="0"/>
      <dgm:spPr/>
    </dgm:pt>
    <dgm:pt modelId="{50EDEB16-DBC6-4DC5-BD71-F8CB88E7980A}" type="pres">
      <dgm:prSet presAssocID="{A7F10F96-F5A6-46CA-8A71-DCEDEB3EAC3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142DD7E-2B59-49B3-9E5E-E4BC2DAD1B9E}" type="pres">
      <dgm:prSet presAssocID="{4CE97512-49B4-4E47-87D3-6B1FEE279ACD}" presName="sibTrans" presStyleCnt="0"/>
      <dgm:spPr/>
    </dgm:pt>
    <dgm:pt modelId="{9D5C44D1-D2E1-4268-977E-E3770D337766}" type="pres">
      <dgm:prSet presAssocID="{4DA621C9-9DDD-4939-9229-D217FB13EBC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A1EAD48-A9EA-4F9E-999A-CA3AA82CAC5F}" srcId="{08FC39B2-9B27-4147-BB94-FBA259B3D157}" destId="{F10880A3-6A2F-4660-9EDA-3A3585388322}" srcOrd="1" destOrd="0" parTransId="{4BD0E20F-E79E-4839-88EC-CCBF1D4C4DFC}" sibTransId="{4E3C9FDE-3135-4F4C-90C8-C5F61663C3E8}"/>
    <dgm:cxn modelId="{7DB4FDE3-AF50-4B59-8954-93B881F9FA9D}" srcId="{08FC39B2-9B27-4147-BB94-FBA259B3D157}" destId="{84DA0E43-AD62-45E0-B182-152C63A3272F}" srcOrd="0" destOrd="0" parTransId="{6B05667A-8692-40FD-91FE-F7498F64DB6E}" sibTransId="{3A4B8649-56EC-421B-A653-D70226D15998}"/>
    <dgm:cxn modelId="{0ABF9953-5E39-43F5-8D93-CC54F86EFDBF}" srcId="{08FC39B2-9B27-4147-BB94-FBA259B3D157}" destId="{4DA621C9-9DDD-4939-9229-D217FB13EBCF}" srcOrd="4" destOrd="0" parTransId="{1A55BD67-4B6A-4ED1-8C6E-74C998FF60D5}" sibTransId="{CE32EA6C-5735-4FC2-A45F-C2FA9E3BE6B0}"/>
    <dgm:cxn modelId="{DA465389-9864-4414-A0FE-2FECC33462F9}" type="presOf" srcId="{A7F10F96-F5A6-46CA-8A71-DCEDEB3EAC35}" destId="{50EDEB16-DBC6-4DC5-BD71-F8CB88E7980A}" srcOrd="0" destOrd="0" presId="urn:microsoft.com/office/officeart/2005/8/layout/default"/>
    <dgm:cxn modelId="{C40F3A80-A153-4D10-B5B3-7D490BAC5EC3}" srcId="{08FC39B2-9B27-4147-BB94-FBA259B3D157}" destId="{AB3862F6-6466-4BD4-90E6-AC4A7A4BEA68}" srcOrd="2" destOrd="0" parTransId="{E4275431-65C6-4240-AE18-38AC0C187FBB}" sibTransId="{A2B117DC-ABB5-4A5B-A960-75E89207127E}"/>
    <dgm:cxn modelId="{E7F9FF7A-675E-42E4-AD57-93D0B88C82F7}" type="presOf" srcId="{AB3862F6-6466-4BD4-90E6-AC4A7A4BEA68}" destId="{68E0BE17-FDE6-43BD-971A-4A0B968CC1E6}" srcOrd="0" destOrd="0" presId="urn:microsoft.com/office/officeart/2005/8/layout/default"/>
    <dgm:cxn modelId="{641548A6-27F1-400E-871A-805DC3702D86}" type="presOf" srcId="{4DA621C9-9DDD-4939-9229-D217FB13EBCF}" destId="{9D5C44D1-D2E1-4268-977E-E3770D337766}" srcOrd="0" destOrd="0" presId="urn:microsoft.com/office/officeart/2005/8/layout/default"/>
    <dgm:cxn modelId="{61043292-F26F-40F7-A7A2-8B03E38A5FDD}" type="presOf" srcId="{84DA0E43-AD62-45E0-B182-152C63A3272F}" destId="{5DFEB423-5013-47B3-A21F-477D44D3839E}" srcOrd="0" destOrd="0" presId="urn:microsoft.com/office/officeart/2005/8/layout/default"/>
    <dgm:cxn modelId="{28E01719-99B2-43B4-B278-CD5FCB658109}" srcId="{08FC39B2-9B27-4147-BB94-FBA259B3D157}" destId="{A7F10F96-F5A6-46CA-8A71-DCEDEB3EAC35}" srcOrd="3" destOrd="0" parTransId="{B8CF5C27-AA77-49F0-858A-172E8FE59FEE}" sibTransId="{4CE97512-49B4-4E47-87D3-6B1FEE279ACD}"/>
    <dgm:cxn modelId="{1FDE1331-B011-4D41-96E1-36F168A757F3}" type="presOf" srcId="{08FC39B2-9B27-4147-BB94-FBA259B3D157}" destId="{CE1C9F12-6BA7-464E-AAE0-694672B85493}" srcOrd="0" destOrd="0" presId="urn:microsoft.com/office/officeart/2005/8/layout/default"/>
    <dgm:cxn modelId="{AC21B665-1621-442B-BB41-6DE194103AB5}" type="presOf" srcId="{F10880A3-6A2F-4660-9EDA-3A3585388322}" destId="{881DA1F6-F3B6-4B59-B3FD-931351D4BC6F}" srcOrd="0" destOrd="0" presId="urn:microsoft.com/office/officeart/2005/8/layout/default"/>
    <dgm:cxn modelId="{F3EB6873-BAF4-458A-89AA-C2FF959FCDB6}" type="presParOf" srcId="{CE1C9F12-6BA7-464E-AAE0-694672B85493}" destId="{5DFEB423-5013-47B3-A21F-477D44D3839E}" srcOrd="0" destOrd="0" presId="urn:microsoft.com/office/officeart/2005/8/layout/default"/>
    <dgm:cxn modelId="{2DB6933D-1425-4583-AC83-A2664E8F50EB}" type="presParOf" srcId="{CE1C9F12-6BA7-464E-AAE0-694672B85493}" destId="{39D9DECE-D919-4736-8ED9-6D021FAB85C5}" srcOrd="1" destOrd="0" presId="urn:microsoft.com/office/officeart/2005/8/layout/default"/>
    <dgm:cxn modelId="{207261E6-7AB0-4829-8CF6-ED62480D7C27}" type="presParOf" srcId="{CE1C9F12-6BA7-464E-AAE0-694672B85493}" destId="{881DA1F6-F3B6-4B59-B3FD-931351D4BC6F}" srcOrd="2" destOrd="0" presId="urn:microsoft.com/office/officeart/2005/8/layout/default"/>
    <dgm:cxn modelId="{FEF21D16-A471-4EC7-8156-348DD0A3094C}" type="presParOf" srcId="{CE1C9F12-6BA7-464E-AAE0-694672B85493}" destId="{1C83B2B1-2CA1-47AD-87B4-D908D93FBFF7}" srcOrd="3" destOrd="0" presId="urn:microsoft.com/office/officeart/2005/8/layout/default"/>
    <dgm:cxn modelId="{7C1FA544-7792-4816-8D68-84332C8D410C}" type="presParOf" srcId="{CE1C9F12-6BA7-464E-AAE0-694672B85493}" destId="{68E0BE17-FDE6-43BD-971A-4A0B968CC1E6}" srcOrd="4" destOrd="0" presId="urn:microsoft.com/office/officeart/2005/8/layout/default"/>
    <dgm:cxn modelId="{69BD8266-9786-4CB7-9E60-F46E394945F1}" type="presParOf" srcId="{CE1C9F12-6BA7-464E-AAE0-694672B85493}" destId="{4A79286C-B132-4C5E-AB43-2949D419E6C4}" srcOrd="5" destOrd="0" presId="urn:microsoft.com/office/officeart/2005/8/layout/default"/>
    <dgm:cxn modelId="{1B230A85-81F9-46A6-BB80-E1CA040EBEFE}" type="presParOf" srcId="{CE1C9F12-6BA7-464E-AAE0-694672B85493}" destId="{50EDEB16-DBC6-4DC5-BD71-F8CB88E7980A}" srcOrd="6" destOrd="0" presId="urn:microsoft.com/office/officeart/2005/8/layout/default"/>
    <dgm:cxn modelId="{F57F3683-EB48-4880-8DCE-51DC51B16BD0}" type="presParOf" srcId="{CE1C9F12-6BA7-464E-AAE0-694672B85493}" destId="{B142DD7E-2B59-49B3-9E5E-E4BC2DAD1B9E}" srcOrd="7" destOrd="0" presId="urn:microsoft.com/office/officeart/2005/8/layout/default"/>
    <dgm:cxn modelId="{2D636679-8DA8-4304-BBF6-15A50D383FB4}" type="presParOf" srcId="{CE1C9F12-6BA7-464E-AAE0-694672B85493}" destId="{9D5C44D1-D2E1-4268-977E-E3770D33776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C34413-0F61-429A-91BF-AA1429D5184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EC40DFD8-16A9-4BF5-9F38-206F9D9DFE81}">
      <dgm:prSet phldrT="[Texto]" custT="1"/>
      <dgm:spPr/>
      <dgm:t>
        <a:bodyPr/>
        <a:lstStyle/>
        <a:p>
          <a:r>
            <a:rPr lang="es-ES" sz="2600" b="1" dirty="0" smtClean="0"/>
            <a:t>Aislamiento ECOLÓGICO</a:t>
          </a:r>
          <a:endParaRPr lang="es-ES" sz="2600" b="1" dirty="0"/>
        </a:p>
      </dgm:t>
    </dgm:pt>
    <dgm:pt modelId="{A8F66731-BB2C-4881-8F8C-625A8878105D}" type="parTrans" cxnId="{791218DA-491B-4A58-9073-236E44E9A236}">
      <dgm:prSet/>
      <dgm:spPr/>
      <dgm:t>
        <a:bodyPr/>
        <a:lstStyle/>
        <a:p>
          <a:endParaRPr lang="es-ES"/>
        </a:p>
      </dgm:t>
    </dgm:pt>
    <dgm:pt modelId="{41CA5709-E493-4C5F-A2F5-BAC58455C9D3}" type="sibTrans" cxnId="{791218DA-491B-4A58-9073-236E44E9A236}">
      <dgm:prSet/>
      <dgm:spPr/>
      <dgm:t>
        <a:bodyPr/>
        <a:lstStyle/>
        <a:p>
          <a:endParaRPr lang="es-ES"/>
        </a:p>
      </dgm:t>
    </dgm:pt>
    <dgm:pt modelId="{7D78271C-1BDB-492C-A607-59A881B131ED}">
      <dgm:prSet phldrT="[Texto]" custT="1"/>
      <dgm:spPr/>
      <dgm:t>
        <a:bodyPr/>
        <a:lstStyle/>
        <a:p>
          <a:r>
            <a:rPr lang="es-ES" sz="2600" b="1" dirty="0" smtClean="0"/>
            <a:t>Aislamiento DE COMPORTAMIENTO</a:t>
          </a:r>
          <a:endParaRPr lang="es-ES" sz="2600" b="1" dirty="0"/>
        </a:p>
      </dgm:t>
    </dgm:pt>
    <dgm:pt modelId="{328C6B8A-558B-41BF-8919-2315C43361C2}" type="parTrans" cxnId="{51EACA6B-501A-42F4-A333-12A2DFF910BF}">
      <dgm:prSet/>
      <dgm:spPr/>
      <dgm:t>
        <a:bodyPr/>
        <a:lstStyle/>
        <a:p>
          <a:endParaRPr lang="es-ES"/>
        </a:p>
      </dgm:t>
    </dgm:pt>
    <dgm:pt modelId="{C4141A09-932A-471D-A420-F3A96CF07C9D}" type="sibTrans" cxnId="{51EACA6B-501A-42F4-A333-12A2DFF910BF}">
      <dgm:prSet/>
      <dgm:spPr/>
      <dgm:t>
        <a:bodyPr/>
        <a:lstStyle/>
        <a:p>
          <a:endParaRPr lang="es-ES"/>
        </a:p>
      </dgm:t>
    </dgm:pt>
    <dgm:pt modelId="{1C1FC939-DDC6-402D-9460-73AF45453163}">
      <dgm:prSet phldrT="[Texto]" custT="1"/>
      <dgm:spPr/>
      <dgm:t>
        <a:bodyPr/>
        <a:lstStyle/>
        <a:p>
          <a:r>
            <a:rPr lang="es-ES" sz="2600" b="1" dirty="0" smtClean="0"/>
            <a:t>Aislamiento TEMPORAL</a:t>
          </a:r>
          <a:endParaRPr lang="es-ES" sz="2600" b="1" dirty="0"/>
        </a:p>
      </dgm:t>
    </dgm:pt>
    <dgm:pt modelId="{E9572EFF-9186-451B-8FB5-84FD1A0506B8}" type="parTrans" cxnId="{0C1D0CAE-6E55-4F94-B038-AF7E683B4CF7}">
      <dgm:prSet/>
      <dgm:spPr/>
      <dgm:t>
        <a:bodyPr/>
        <a:lstStyle/>
        <a:p>
          <a:endParaRPr lang="es-ES"/>
        </a:p>
      </dgm:t>
    </dgm:pt>
    <dgm:pt modelId="{20D02E26-607C-48C6-AD04-89F4E405A651}" type="sibTrans" cxnId="{0C1D0CAE-6E55-4F94-B038-AF7E683B4CF7}">
      <dgm:prSet/>
      <dgm:spPr/>
      <dgm:t>
        <a:bodyPr/>
        <a:lstStyle/>
        <a:p>
          <a:endParaRPr lang="es-ES"/>
        </a:p>
      </dgm:t>
    </dgm:pt>
    <dgm:pt modelId="{5166772B-7CCE-4ED8-9087-9016FBDABE49}">
      <dgm:prSet phldrT="[Texto]" custT="1"/>
      <dgm:spPr/>
      <dgm:t>
        <a:bodyPr/>
        <a:lstStyle/>
        <a:p>
          <a:r>
            <a:rPr lang="es-ES" sz="2600" b="1" dirty="0" smtClean="0"/>
            <a:t>Aislamiento MECÁNICO</a:t>
          </a:r>
          <a:endParaRPr lang="es-ES" sz="2600" b="1" dirty="0"/>
        </a:p>
      </dgm:t>
    </dgm:pt>
    <dgm:pt modelId="{5905F8D8-1191-487A-8A91-BADC1624DE2A}" type="parTrans" cxnId="{5A1305E4-16E1-49BB-AAFA-FD9877705594}">
      <dgm:prSet/>
      <dgm:spPr/>
      <dgm:t>
        <a:bodyPr/>
        <a:lstStyle/>
        <a:p>
          <a:endParaRPr lang="es-ES"/>
        </a:p>
      </dgm:t>
    </dgm:pt>
    <dgm:pt modelId="{D4C51681-1A40-482C-B179-14BB6742AA3E}" type="sibTrans" cxnId="{5A1305E4-16E1-49BB-AAFA-FD9877705594}">
      <dgm:prSet/>
      <dgm:spPr/>
      <dgm:t>
        <a:bodyPr/>
        <a:lstStyle/>
        <a:p>
          <a:endParaRPr lang="es-ES"/>
        </a:p>
      </dgm:t>
    </dgm:pt>
    <dgm:pt modelId="{C43FFECC-A170-4524-8332-DDEC430BFDAA}" type="pres">
      <dgm:prSet presAssocID="{1AC34413-0F61-429A-91BF-AA1429D518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6FD976-9A24-487D-932A-9B335C77D3E0}" type="pres">
      <dgm:prSet presAssocID="{EC40DFD8-16A9-4BF5-9F38-206F9D9DFE81}" presName="node" presStyleLbl="node1" presStyleIdx="0" presStyleCnt="4" custScaleX="36557" custScaleY="297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E5114E-63EF-4766-8AB8-BD7ACD3693AB}" type="pres">
      <dgm:prSet presAssocID="{41CA5709-E493-4C5F-A2F5-BAC58455C9D3}" presName="sibTrans" presStyleCnt="0"/>
      <dgm:spPr/>
    </dgm:pt>
    <dgm:pt modelId="{4DA5F573-70CF-4035-8E8C-22587B9046C0}" type="pres">
      <dgm:prSet presAssocID="{7D78271C-1BDB-492C-A607-59A881B131ED}" presName="node" presStyleLbl="node1" presStyleIdx="1" presStyleCnt="4" custScaleX="36557" custScaleY="297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D4B0D8D-4014-4FC6-B888-1972DCFBB200}" type="pres">
      <dgm:prSet presAssocID="{C4141A09-932A-471D-A420-F3A96CF07C9D}" presName="sibTrans" presStyleCnt="0"/>
      <dgm:spPr/>
    </dgm:pt>
    <dgm:pt modelId="{05A25764-8582-4896-B62A-5E800F900874}" type="pres">
      <dgm:prSet presAssocID="{1C1FC939-DDC6-402D-9460-73AF45453163}" presName="node" presStyleLbl="node1" presStyleIdx="2" presStyleCnt="4" custScaleX="36557" custScaleY="297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AD06D02-7F52-4E4A-B9FB-7FBB55A973E0}" type="pres">
      <dgm:prSet presAssocID="{20D02E26-607C-48C6-AD04-89F4E405A651}" presName="sibTrans" presStyleCnt="0"/>
      <dgm:spPr/>
    </dgm:pt>
    <dgm:pt modelId="{C3E0406B-363C-4430-A7FF-EFFD0D88385E}" type="pres">
      <dgm:prSet presAssocID="{5166772B-7CCE-4ED8-9087-9016FBDABE49}" presName="node" presStyleLbl="node1" presStyleIdx="3" presStyleCnt="4" custScaleX="36557" custScaleY="297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ED33FA4-2D1C-4A18-94EF-9D8675AA0A3D}" type="presOf" srcId="{7D78271C-1BDB-492C-A607-59A881B131ED}" destId="{4DA5F573-70CF-4035-8E8C-22587B9046C0}" srcOrd="0" destOrd="0" presId="urn:microsoft.com/office/officeart/2005/8/layout/default"/>
    <dgm:cxn modelId="{66CB5CBF-D9EB-4A22-A8F5-DA15F9F875CC}" type="presOf" srcId="{5166772B-7CCE-4ED8-9087-9016FBDABE49}" destId="{C3E0406B-363C-4430-A7FF-EFFD0D88385E}" srcOrd="0" destOrd="0" presId="urn:microsoft.com/office/officeart/2005/8/layout/default"/>
    <dgm:cxn modelId="{0C1D0CAE-6E55-4F94-B038-AF7E683B4CF7}" srcId="{1AC34413-0F61-429A-91BF-AA1429D51845}" destId="{1C1FC939-DDC6-402D-9460-73AF45453163}" srcOrd="2" destOrd="0" parTransId="{E9572EFF-9186-451B-8FB5-84FD1A0506B8}" sibTransId="{20D02E26-607C-48C6-AD04-89F4E405A651}"/>
    <dgm:cxn modelId="{119DB931-905B-48DE-AF73-597DBA6CDFEC}" type="presOf" srcId="{1AC34413-0F61-429A-91BF-AA1429D51845}" destId="{C43FFECC-A170-4524-8332-DDEC430BFDAA}" srcOrd="0" destOrd="0" presId="urn:microsoft.com/office/officeart/2005/8/layout/default"/>
    <dgm:cxn modelId="{5A1305E4-16E1-49BB-AAFA-FD9877705594}" srcId="{1AC34413-0F61-429A-91BF-AA1429D51845}" destId="{5166772B-7CCE-4ED8-9087-9016FBDABE49}" srcOrd="3" destOrd="0" parTransId="{5905F8D8-1191-487A-8A91-BADC1624DE2A}" sibTransId="{D4C51681-1A40-482C-B179-14BB6742AA3E}"/>
    <dgm:cxn modelId="{51EACA6B-501A-42F4-A333-12A2DFF910BF}" srcId="{1AC34413-0F61-429A-91BF-AA1429D51845}" destId="{7D78271C-1BDB-492C-A607-59A881B131ED}" srcOrd="1" destOrd="0" parTransId="{328C6B8A-558B-41BF-8919-2315C43361C2}" sibTransId="{C4141A09-932A-471D-A420-F3A96CF07C9D}"/>
    <dgm:cxn modelId="{5274D99B-B69F-437B-88BD-0AE89648B0F0}" type="presOf" srcId="{1C1FC939-DDC6-402D-9460-73AF45453163}" destId="{05A25764-8582-4896-B62A-5E800F900874}" srcOrd="0" destOrd="0" presId="urn:microsoft.com/office/officeart/2005/8/layout/default"/>
    <dgm:cxn modelId="{791218DA-491B-4A58-9073-236E44E9A236}" srcId="{1AC34413-0F61-429A-91BF-AA1429D51845}" destId="{EC40DFD8-16A9-4BF5-9F38-206F9D9DFE81}" srcOrd="0" destOrd="0" parTransId="{A8F66731-BB2C-4881-8F8C-625A8878105D}" sibTransId="{41CA5709-E493-4C5F-A2F5-BAC58455C9D3}"/>
    <dgm:cxn modelId="{0CA2F8A0-3A45-4E10-A219-CB42AB5AF32B}" type="presOf" srcId="{EC40DFD8-16A9-4BF5-9F38-206F9D9DFE81}" destId="{FA6FD976-9A24-487D-932A-9B335C77D3E0}" srcOrd="0" destOrd="0" presId="urn:microsoft.com/office/officeart/2005/8/layout/default"/>
    <dgm:cxn modelId="{D7FE59F7-F239-4EF9-A03C-55849AC8AD1C}" type="presParOf" srcId="{C43FFECC-A170-4524-8332-DDEC430BFDAA}" destId="{FA6FD976-9A24-487D-932A-9B335C77D3E0}" srcOrd="0" destOrd="0" presId="urn:microsoft.com/office/officeart/2005/8/layout/default"/>
    <dgm:cxn modelId="{EA556E21-E682-4BB1-AC77-242EE1BF7865}" type="presParOf" srcId="{C43FFECC-A170-4524-8332-DDEC430BFDAA}" destId="{92E5114E-63EF-4766-8AB8-BD7ACD3693AB}" srcOrd="1" destOrd="0" presId="urn:microsoft.com/office/officeart/2005/8/layout/default"/>
    <dgm:cxn modelId="{ADEFEEAD-50E3-4BA1-9D5C-BE143BD5290E}" type="presParOf" srcId="{C43FFECC-A170-4524-8332-DDEC430BFDAA}" destId="{4DA5F573-70CF-4035-8E8C-22587B9046C0}" srcOrd="2" destOrd="0" presId="urn:microsoft.com/office/officeart/2005/8/layout/default"/>
    <dgm:cxn modelId="{65886217-55DF-4694-90AA-E40F290CD962}" type="presParOf" srcId="{C43FFECC-A170-4524-8332-DDEC430BFDAA}" destId="{4D4B0D8D-4014-4FC6-B888-1972DCFBB200}" srcOrd="3" destOrd="0" presId="urn:microsoft.com/office/officeart/2005/8/layout/default"/>
    <dgm:cxn modelId="{4F9F685E-0C5E-4AB6-AFD7-BC07914043A0}" type="presParOf" srcId="{C43FFECC-A170-4524-8332-DDEC430BFDAA}" destId="{05A25764-8582-4896-B62A-5E800F900874}" srcOrd="4" destOrd="0" presId="urn:microsoft.com/office/officeart/2005/8/layout/default"/>
    <dgm:cxn modelId="{F9F7AAFD-D2B7-44D8-902D-EF677ADA90FC}" type="presParOf" srcId="{C43FFECC-A170-4524-8332-DDEC430BFDAA}" destId="{6AD06D02-7F52-4E4A-B9FB-7FBB55A973E0}" srcOrd="5" destOrd="0" presId="urn:microsoft.com/office/officeart/2005/8/layout/default"/>
    <dgm:cxn modelId="{7894ABEE-85FC-4A44-A131-B581105E56EE}" type="presParOf" srcId="{C43FFECC-A170-4524-8332-DDEC430BFDAA}" destId="{C3E0406B-363C-4430-A7FF-EFFD0D88385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C34413-0F61-429A-91BF-AA1429D5184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EC40DFD8-16A9-4BF5-9F38-206F9D9DFE81}">
      <dgm:prSet phldrT="[Texto]" custT="1"/>
      <dgm:spPr/>
      <dgm:t>
        <a:bodyPr/>
        <a:lstStyle/>
        <a:p>
          <a:r>
            <a:rPr lang="es-ES" sz="2600" b="1" dirty="0" smtClean="0"/>
            <a:t>Aislamiento ECOLÓGICO</a:t>
          </a:r>
          <a:endParaRPr lang="es-ES" sz="2600" b="1" dirty="0"/>
        </a:p>
      </dgm:t>
    </dgm:pt>
    <dgm:pt modelId="{A8F66731-BB2C-4881-8F8C-625A8878105D}" type="parTrans" cxnId="{791218DA-491B-4A58-9073-236E44E9A236}">
      <dgm:prSet/>
      <dgm:spPr/>
      <dgm:t>
        <a:bodyPr/>
        <a:lstStyle/>
        <a:p>
          <a:endParaRPr lang="es-ES"/>
        </a:p>
      </dgm:t>
    </dgm:pt>
    <dgm:pt modelId="{41CA5709-E493-4C5F-A2F5-BAC58455C9D3}" type="sibTrans" cxnId="{791218DA-491B-4A58-9073-236E44E9A236}">
      <dgm:prSet/>
      <dgm:spPr/>
      <dgm:t>
        <a:bodyPr/>
        <a:lstStyle/>
        <a:p>
          <a:endParaRPr lang="es-ES"/>
        </a:p>
      </dgm:t>
    </dgm:pt>
    <dgm:pt modelId="{C43FFECC-A170-4524-8332-DDEC430BFDAA}" type="pres">
      <dgm:prSet presAssocID="{1AC34413-0F61-429A-91BF-AA1429D518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6FD976-9A24-487D-932A-9B335C77D3E0}" type="pres">
      <dgm:prSet presAssocID="{EC40DFD8-16A9-4BF5-9F38-206F9D9DFE81}" presName="node" presStyleLbl="node1" presStyleIdx="0" presStyleCnt="1" custScaleX="36557" custScaleY="29794" custLinFactNeighborX="-29846" custLinFactNeighborY="-274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9008553-D2FB-4298-B288-3A81C0364212}" type="presOf" srcId="{EC40DFD8-16A9-4BF5-9F38-206F9D9DFE81}" destId="{FA6FD976-9A24-487D-932A-9B335C77D3E0}" srcOrd="0" destOrd="0" presId="urn:microsoft.com/office/officeart/2005/8/layout/default"/>
    <dgm:cxn modelId="{791218DA-491B-4A58-9073-236E44E9A236}" srcId="{1AC34413-0F61-429A-91BF-AA1429D51845}" destId="{EC40DFD8-16A9-4BF5-9F38-206F9D9DFE81}" srcOrd="0" destOrd="0" parTransId="{A8F66731-BB2C-4881-8F8C-625A8878105D}" sibTransId="{41CA5709-E493-4C5F-A2F5-BAC58455C9D3}"/>
    <dgm:cxn modelId="{FB0F98E4-DFEE-4BE3-B703-44340277B8F0}" type="presOf" srcId="{1AC34413-0F61-429A-91BF-AA1429D51845}" destId="{C43FFECC-A170-4524-8332-DDEC430BFDAA}" srcOrd="0" destOrd="0" presId="urn:microsoft.com/office/officeart/2005/8/layout/default"/>
    <dgm:cxn modelId="{CC40448A-6EEB-47FB-B531-ACFF95CDC3E1}" type="presParOf" srcId="{C43FFECC-A170-4524-8332-DDEC430BFDAA}" destId="{FA6FD976-9A24-487D-932A-9B335C77D3E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C34413-0F61-429A-91BF-AA1429D51845}" type="doc">
      <dgm:prSet loTypeId="urn:microsoft.com/office/officeart/2005/8/layout/defaul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s-ES"/>
        </a:p>
      </dgm:t>
    </dgm:pt>
    <dgm:pt modelId="{EC40DFD8-16A9-4BF5-9F38-206F9D9DFE81}">
      <dgm:prSet phldrT="[Texto]" custT="1"/>
      <dgm:spPr/>
      <dgm:t>
        <a:bodyPr/>
        <a:lstStyle/>
        <a:p>
          <a:r>
            <a:rPr lang="es-ES" sz="2600" b="1" dirty="0" smtClean="0"/>
            <a:t>Aislamiento DE COMPORTAMIENTO</a:t>
          </a:r>
          <a:endParaRPr lang="es-ES" sz="2600" b="1" dirty="0"/>
        </a:p>
      </dgm:t>
    </dgm:pt>
    <dgm:pt modelId="{A8F66731-BB2C-4881-8F8C-625A8878105D}" type="parTrans" cxnId="{791218DA-491B-4A58-9073-236E44E9A236}">
      <dgm:prSet/>
      <dgm:spPr/>
      <dgm:t>
        <a:bodyPr/>
        <a:lstStyle/>
        <a:p>
          <a:endParaRPr lang="es-ES"/>
        </a:p>
      </dgm:t>
    </dgm:pt>
    <dgm:pt modelId="{41CA5709-E493-4C5F-A2F5-BAC58455C9D3}" type="sibTrans" cxnId="{791218DA-491B-4A58-9073-236E44E9A236}">
      <dgm:prSet/>
      <dgm:spPr/>
      <dgm:t>
        <a:bodyPr/>
        <a:lstStyle/>
        <a:p>
          <a:endParaRPr lang="es-ES"/>
        </a:p>
      </dgm:t>
    </dgm:pt>
    <dgm:pt modelId="{C43FFECC-A170-4524-8332-DDEC430BFDAA}" type="pres">
      <dgm:prSet presAssocID="{1AC34413-0F61-429A-91BF-AA1429D518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6FD976-9A24-487D-932A-9B335C77D3E0}" type="pres">
      <dgm:prSet presAssocID="{EC40DFD8-16A9-4BF5-9F38-206F9D9DFE81}" presName="node" presStyleLbl="node1" presStyleIdx="0" presStyleCnt="1" custScaleX="36557" custScaleY="29794" custLinFactNeighborX="-28971" custLinFactNeighborY="-274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B0C9F8D-F7CF-4D4F-ADD9-7A23AEDCD33F}" type="presOf" srcId="{EC40DFD8-16A9-4BF5-9F38-206F9D9DFE81}" destId="{FA6FD976-9A24-487D-932A-9B335C77D3E0}" srcOrd="0" destOrd="0" presId="urn:microsoft.com/office/officeart/2005/8/layout/default"/>
    <dgm:cxn modelId="{791218DA-491B-4A58-9073-236E44E9A236}" srcId="{1AC34413-0F61-429A-91BF-AA1429D51845}" destId="{EC40DFD8-16A9-4BF5-9F38-206F9D9DFE81}" srcOrd="0" destOrd="0" parTransId="{A8F66731-BB2C-4881-8F8C-625A8878105D}" sibTransId="{41CA5709-E493-4C5F-A2F5-BAC58455C9D3}"/>
    <dgm:cxn modelId="{61C0A4AB-2F98-4C64-9E3F-E25F9BE9AD23}" type="presOf" srcId="{1AC34413-0F61-429A-91BF-AA1429D51845}" destId="{C43FFECC-A170-4524-8332-DDEC430BFDAA}" srcOrd="0" destOrd="0" presId="urn:microsoft.com/office/officeart/2005/8/layout/default"/>
    <dgm:cxn modelId="{81B09465-9705-40C1-A8F6-3C3CBDEBF41E}" type="presParOf" srcId="{C43FFECC-A170-4524-8332-DDEC430BFDAA}" destId="{FA6FD976-9A24-487D-932A-9B335C77D3E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AC34413-0F61-429A-91BF-AA1429D51845}" type="doc">
      <dgm:prSet loTypeId="urn:microsoft.com/office/officeart/2005/8/layout/defaul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ES"/>
        </a:p>
      </dgm:t>
    </dgm:pt>
    <dgm:pt modelId="{EC40DFD8-16A9-4BF5-9F38-206F9D9DFE81}">
      <dgm:prSet phldrT="[Texto]" custT="1"/>
      <dgm:spPr/>
      <dgm:t>
        <a:bodyPr/>
        <a:lstStyle/>
        <a:p>
          <a:r>
            <a:rPr lang="es-ES" sz="2600" b="1" dirty="0" smtClean="0"/>
            <a:t>Aislamiento TEMPORAL</a:t>
          </a:r>
          <a:endParaRPr lang="es-ES" sz="2600" b="1" dirty="0"/>
        </a:p>
      </dgm:t>
    </dgm:pt>
    <dgm:pt modelId="{A8F66731-BB2C-4881-8F8C-625A8878105D}" type="parTrans" cxnId="{791218DA-491B-4A58-9073-236E44E9A236}">
      <dgm:prSet/>
      <dgm:spPr/>
      <dgm:t>
        <a:bodyPr/>
        <a:lstStyle/>
        <a:p>
          <a:endParaRPr lang="es-ES"/>
        </a:p>
      </dgm:t>
    </dgm:pt>
    <dgm:pt modelId="{41CA5709-E493-4C5F-A2F5-BAC58455C9D3}" type="sibTrans" cxnId="{791218DA-491B-4A58-9073-236E44E9A236}">
      <dgm:prSet/>
      <dgm:spPr/>
      <dgm:t>
        <a:bodyPr/>
        <a:lstStyle/>
        <a:p>
          <a:endParaRPr lang="es-ES"/>
        </a:p>
      </dgm:t>
    </dgm:pt>
    <dgm:pt modelId="{C43FFECC-A170-4524-8332-DDEC430BFDAA}" type="pres">
      <dgm:prSet presAssocID="{1AC34413-0F61-429A-91BF-AA1429D518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6FD976-9A24-487D-932A-9B335C77D3E0}" type="pres">
      <dgm:prSet presAssocID="{EC40DFD8-16A9-4BF5-9F38-206F9D9DFE81}" presName="node" presStyleLbl="node1" presStyleIdx="0" presStyleCnt="1" custScaleX="36557" custScaleY="29794" custLinFactNeighborX="-29846" custLinFactNeighborY="-274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943CF5E-A11B-4CAC-BE04-F42D33355B1E}" type="presOf" srcId="{EC40DFD8-16A9-4BF5-9F38-206F9D9DFE81}" destId="{FA6FD976-9A24-487D-932A-9B335C77D3E0}" srcOrd="0" destOrd="0" presId="urn:microsoft.com/office/officeart/2005/8/layout/default"/>
    <dgm:cxn modelId="{791218DA-491B-4A58-9073-236E44E9A236}" srcId="{1AC34413-0F61-429A-91BF-AA1429D51845}" destId="{EC40DFD8-16A9-4BF5-9F38-206F9D9DFE81}" srcOrd="0" destOrd="0" parTransId="{A8F66731-BB2C-4881-8F8C-625A8878105D}" sibTransId="{41CA5709-E493-4C5F-A2F5-BAC58455C9D3}"/>
    <dgm:cxn modelId="{C0CACCC2-68A4-4B13-85B7-1DD0A4E7DB10}" type="presOf" srcId="{1AC34413-0F61-429A-91BF-AA1429D51845}" destId="{C43FFECC-A170-4524-8332-DDEC430BFDAA}" srcOrd="0" destOrd="0" presId="urn:microsoft.com/office/officeart/2005/8/layout/default"/>
    <dgm:cxn modelId="{1BCAE297-F7BE-4AD4-8789-3A379FBCEBF2}" type="presParOf" srcId="{C43FFECC-A170-4524-8332-DDEC430BFDAA}" destId="{FA6FD976-9A24-487D-932A-9B335C77D3E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C34413-0F61-429A-91BF-AA1429D51845}" type="doc">
      <dgm:prSet loTypeId="urn:microsoft.com/office/officeart/2005/8/layout/defaul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ES"/>
        </a:p>
      </dgm:t>
    </dgm:pt>
    <dgm:pt modelId="{EC40DFD8-16A9-4BF5-9F38-206F9D9DFE81}">
      <dgm:prSet phldrT="[Texto]" custT="1"/>
      <dgm:spPr/>
      <dgm:t>
        <a:bodyPr/>
        <a:lstStyle/>
        <a:p>
          <a:r>
            <a:rPr lang="es-ES" sz="2600" b="1" dirty="0" smtClean="0"/>
            <a:t>Aislamiento TEMPORAL</a:t>
          </a:r>
          <a:endParaRPr lang="es-ES" sz="2600" b="1" dirty="0"/>
        </a:p>
      </dgm:t>
    </dgm:pt>
    <dgm:pt modelId="{A8F66731-BB2C-4881-8F8C-625A8878105D}" type="parTrans" cxnId="{791218DA-491B-4A58-9073-236E44E9A236}">
      <dgm:prSet/>
      <dgm:spPr/>
      <dgm:t>
        <a:bodyPr/>
        <a:lstStyle/>
        <a:p>
          <a:endParaRPr lang="es-ES"/>
        </a:p>
      </dgm:t>
    </dgm:pt>
    <dgm:pt modelId="{41CA5709-E493-4C5F-A2F5-BAC58455C9D3}" type="sibTrans" cxnId="{791218DA-491B-4A58-9073-236E44E9A236}">
      <dgm:prSet/>
      <dgm:spPr/>
      <dgm:t>
        <a:bodyPr/>
        <a:lstStyle/>
        <a:p>
          <a:endParaRPr lang="es-ES"/>
        </a:p>
      </dgm:t>
    </dgm:pt>
    <dgm:pt modelId="{C43FFECC-A170-4524-8332-DDEC430BFDAA}" type="pres">
      <dgm:prSet presAssocID="{1AC34413-0F61-429A-91BF-AA1429D518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6FD976-9A24-487D-932A-9B335C77D3E0}" type="pres">
      <dgm:prSet presAssocID="{EC40DFD8-16A9-4BF5-9F38-206F9D9DFE81}" presName="node" presStyleLbl="node1" presStyleIdx="0" presStyleCnt="1" custScaleX="36557" custScaleY="29794" custLinFactNeighborX="-29846" custLinFactNeighborY="-274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91218DA-491B-4A58-9073-236E44E9A236}" srcId="{1AC34413-0F61-429A-91BF-AA1429D51845}" destId="{EC40DFD8-16A9-4BF5-9F38-206F9D9DFE81}" srcOrd="0" destOrd="0" parTransId="{A8F66731-BB2C-4881-8F8C-625A8878105D}" sibTransId="{41CA5709-E493-4C5F-A2F5-BAC58455C9D3}"/>
    <dgm:cxn modelId="{672D7723-02F7-4BB7-BF33-A33E7A9D70AC}" type="presOf" srcId="{1AC34413-0F61-429A-91BF-AA1429D51845}" destId="{C43FFECC-A170-4524-8332-DDEC430BFDAA}" srcOrd="0" destOrd="0" presId="urn:microsoft.com/office/officeart/2005/8/layout/default"/>
    <dgm:cxn modelId="{A8165569-5180-4973-BCE3-FB46B70AE653}" type="presOf" srcId="{EC40DFD8-16A9-4BF5-9F38-206F9D9DFE81}" destId="{FA6FD976-9A24-487D-932A-9B335C77D3E0}" srcOrd="0" destOrd="0" presId="urn:microsoft.com/office/officeart/2005/8/layout/default"/>
    <dgm:cxn modelId="{7428FB08-AB86-4A56-90D6-694C2DD0F8CA}" type="presParOf" srcId="{C43FFECC-A170-4524-8332-DDEC430BFDAA}" destId="{FA6FD976-9A24-487D-932A-9B335C77D3E0}" srcOrd="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AC34413-0F61-429A-91BF-AA1429D51845}" type="doc">
      <dgm:prSet loTypeId="urn:microsoft.com/office/officeart/2005/8/layout/defaul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s-ES"/>
        </a:p>
      </dgm:t>
    </dgm:pt>
    <dgm:pt modelId="{EC40DFD8-16A9-4BF5-9F38-206F9D9DFE81}">
      <dgm:prSet phldrT="[Texto]" custT="1"/>
      <dgm:spPr/>
      <dgm:t>
        <a:bodyPr/>
        <a:lstStyle/>
        <a:p>
          <a:r>
            <a:rPr lang="es-ES" sz="2600" b="1" dirty="0" smtClean="0"/>
            <a:t>Aislamiento MECÁNICO</a:t>
          </a:r>
          <a:endParaRPr lang="es-ES" sz="2600" b="1" dirty="0"/>
        </a:p>
      </dgm:t>
    </dgm:pt>
    <dgm:pt modelId="{A8F66731-BB2C-4881-8F8C-625A8878105D}" type="parTrans" cxnId="{791218DA-491B-4A58-9073-236E44E9A236}">
      <dgm:prSet/>
      <dgm:spPr/>
      <dgm:t>
        <a:bodyPr/>
        <a:lstStyle/>
        <a:p>
          <a:endParaRPr lang="es-ES"/>
        </a:p>
      </dgm:t>
    </dgm:pt>
    <dgm:pt modelId="{41CA5709-E493-4C5F-A2F5-BAC58455C9D3}" type="sibTrans" cxnId="{791218DA-491B-4A58-9073-236E44E9A236}">
      <dgm:prSet/>
      <dgm:spPr/>
      <dgm:t>
        <a:bodyPr/>
        <a:lstStyle/>
        <a:p>
          <a:endParaRPr lang="es-ES"/>
        </a:p>
      </dgm:t>
    </dgm:pt>
    <dgm:pt modelId="{C43FFECC-A170-4524-8332-DDEC430BFDAA}" type="pres">
      <dgm:prSet presAssocID="{1AC34413-0F61-429A-91BF-AA1429D518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6FD976-9A24-487D-932A-9B335C77D3E0}" type="pres">
      <dgm:prSet presAssocID="{EC40DFD8-16A9-4BF5-9F38-206F9D9DFE81}" presName="node" presStyleLbl="node1" presStyleIdx="0" presStyleCnt="1" custScaleX="36557" custScaleY="29794" custLinFactNeighborX="-28971" custLinFactNeighborY="-274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A522B1F-BD2A-4716-9E49-18F02CBBA37A}" type="presOf" srcId="{EC40DFD8-16A9-4BF5-9F38-206F9D9DFE81}" destId="{FA6FD976-9A24-487D-932A-9B335C77D3E0}" srcOrd="0" destOrd="0" presId="urn:microsoft.com/office/officeart/2005/8/layout/default"/>
    <dgm:cxn modelId="{791218DA-491B-4A58-9073-236E44E9A236}" srcId="{1AC34413-0F61-429A-91BF-AA1429D51845}" destId="{EC40DFD8-16A9-4BF5-9F38-206F9D9DFE81}" srcOrd="0" destOrd="0" parTransId="{A8F66731-BB2C-4881-8F8C-625A8878105D}" sibTransId="{41CA5709-E493-4C5F-A2F5-BAC58455C9D3}"/>
    <dgm:cxn modelId="{F2C02040-DC56-421E-9D6C-68F469475D91}" type="presOf" srcId="{1AC34413-0F61-429A-91BF-AA1429D51845}" destId="{C43FFECC-A170-4524-8332-DDEC430BFDAA}" srcOrd="0" destOrd="0" presId="urn:microsoft.com/office/officeart/2005/8/layout/default"/>
    <dgm:cxn modelId="{46EA4C27-AE07-43F4-AFE2-8703C796788A}" type="presParOf" srcId="{C43FFECC-A170-4524-8332-DDEC430BFDAA}" destId="{FA6FD976-9A24-487D-932A-9B335C77D3E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8347C07-71E6-467A-899E-2DA9F43056F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B9BEE78A-F93E-4268-B25D-78FA7E0F9CC9}">
      <dgm:prSet phldrT="[Texto]" custT="1"/>
      <dgm:spPr/>
      <dgm:t>
        <a:bodyPr/>
        <a:lstStyle/>
        <a:p>
          <a:r>
            <a:rPr lang="es-ES" sz="2600" b="1" u="sng" dirty="0" smtClean="0"/>
            <a:t>Inviabilidad</a:t>
          </a:r>
          <a:r>
            <a:rPr lang="es-ES" sz="2600" b="1" dirty="0" smtClean="0"/>
            <a:t> del híbrido</a:t>
          </a:r>
          <a:endParaRPr lang="es-ES" sz="2600" b="1" dirty="0"/>
        </a:p>
      </dgm:t>
    </dgm:pt>
    <dgm:pt modelId="{4A757672-BB7D-40E2-BC6A-2ADDCBC4921C}" type="parTrans" cxnId="{2E4BAB98-B38B-452A-8C34-998DC2DB39EC}">
      <dgm:prSet/>
      <dgm:spPr/>
      <dgm:t>
        <a:bodyPr/>
        <a:lstStyle/>
        <a:p>
          <a:endParaRPr lang="es-ES"/>
        </a:p>
      </dgm:t>
    </dgm:pt>
    <dgm:pt modelId="{D0F336E6-614D-414E-BAFC-444561B17077}" type="sibTrans" cxnId="{2E4BAB98-B38B-452A-8C34-998DC2DB39EC}">
      <dgm:prSet/>
      <dgm:spPr/>
      <dgm:t>
        <a:bodyPr/>
        <a:lstStyle/>
        <a:p>
          <a:endParaRPr lang="es-ES"/>
        </a:p>
      </dgm:t>
    </dgm:pt>
    <dgm:pt modelId="{4A82B0B4-AD19-456F-89F3-52EDAFE4B9AD}">
      <dgm:prSet custT="1"/>
      <dgm:spPr/>
      <dgm:t>
        <a:bodyPr/>
        <a:lstStyle/>
        <a:p>
          <a:r>
            <a:rPr lang="es-ES" sz="2600" b="1" u="sng" dirty="0" smtClean="0"/>
            <a:t>Esterilidad</a:t>
          </a:r>
          <a:r>
            <a:rPr lang="es-ES" sz="2600" b="1" dirty="0" smtClean="0"/>
            <a:t> del híbrido</a:t>
          </a:r>
        </a:p>
      </dgm:t>
    </dgm:pt>
    <dgm:pt modelId="{2F2A1D44-6B2C-4F2C-A179-8CDA97D5AF8C}" type="parTrans" cxnId="{6E8AFCA6-FCFD-404A-85F3-AF6DA0C3C829}">
      <dgm:prSet/>
      <dgm:spPr/>
      <dgm:t>
        <a:bodyPr/>
        <a:lstStyle/>
        <a:p>
          <a:endParaRPr lang="es-ES"/>
        </a:p>
      </dgm:t>
    </dgm:pt>
    <dgm:pt modelId="{DFCA45C8-A53B-4436-8618-52755B2E3C4B}" type="sibTrans" cxnId="{6E8AFCA6-FCFD-404A-85F3-AF6DA0C3C829}">
      <dgm:prSet/>
      <dgm:spPr/>
      <dgm:t>
        <a:bodyPr/>
        <a:lstStyle/>
        <a:p>
          <a:endParaRPr lang="es-ES"/>
        </a:p>
      </dgm:t>
    </dgm:pt>
    <dgm:pt modelId="{298FE3D0-6DCA-4054-A569-27EEB931CB88}">
      <dgm:prSet custT="1"/>
      <dgm:spPr/>
      <dgm:t>
        <a:bodyPr/>
        <a:lstStyle/>
        <a:p>
          <a:r>
            <a:rPr lang="es-ES" sz="2600" b="1" u="sng" dirty="0" smtClean="0"/>
            <a:t>Fracaso</a:t>
          </a:r>
          <a:r>
            <a:rPr lang="es-ES" sz="2600" b="1" dirty="0" smtClean="0"/>
            <a:t> del híbrido</a:t>
          </a:r>
          <a:endParaRPr lang="es-ES" sz="2600" b="1" dirty="0"/>
        </a:p>
      </dgm:t>
    </dgm:pt>
    <dgm:pt modelId="{AFDA63EB-E318-4D76-805F-A84E98BD9F59}" type="parTrans" cxnId="{B9566003-7453-4A99-9079-5CB544AF2310}">
      <dgm:prSet/>
      <dgm:spPr/>
      <dgm:t>
        <a:bodyPr/>
        <a:lstStyle/>
        <a:p>
          <a:endParaRPr lang="es-ES"/>
        </a:p>
      </dgm:t>
    </dgm:pt>
    <dgm:pt modelId="{2931CB3F-77EB-40FC-84D8-EF35E00420BC}" type="sibTrans" cxnId="{B9566003-7453-4A99-9079-5CB544AF2310}">
      <dgm:prSet/>
      <dgm:spPr/>
      <dgm:t>
        <a:bodyPr/>
        <a:lstStyle/>
        <a:p>
          <a:endParaRPr lang="es-ES"/>
        </a:p>
      </dgm:t>
    </dgm:pt>
    <dgm:pt modelId="{5C8C5132-1691-48AD-9200-B79F1BA72F42}" type="pres">
      <dgm:prSet presAssocID="{C8347C07-71E6-467A-899E-2DA9F43056F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E3F6A87-CC69-445A-A958-7941A91C9EC3}" type="pres">
      <dgm:prSet presAssocID="{B9BEE78A-F93E-4268-B25D-78FA7E0F9CC9}" presName="node" presStyleLbl="node1" presStyleIdx="0" presStyleCnt="3" custScaleX="32235" custScaleY="2950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E5E7D72-AB15-4283-ADAD-89D4878B924F}" type="pres">
      <dgm:prSet presAssocID="{D0F336E6-614D-414E-BAFC-444561B17077}" presName="sibTrans" presStyleCnt="0"/>
      <dgm:spPr/>
    </dgm:pt>
    <dgm:pt modelId="{97B61A92-D939-4610-8878-35CB4CB6567F}" type="pres">
      <dgm:prSet presAssocID="{4A82B0B4-AD19-456F-89F3-52EDAFE4B9AD}" presName="node" presStyleLbl="node1" presStyleIdx="1" presStyleCnt="3" custScaleX="32235" custScaleY="2950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1CC82F5-63FE-4A7C-B7BF-43021EAC7D51}" type="pres">
      <dgm:prSet presAssocID="{DFCA45C8-A53B-4436-8618-52755B2E3C4B}" presName="sibTrans" presStyleCnt="0"/>
      <dgm:spPr/>
    </dgm:pt>
    <dgm:pt modelId="{3C2F7115-6E18-488C-9447-A3A74E652D37}" type="pres">
      <dgm:prSet presAssocID="{298FE3D0-6DCA-4054-A569-27EEB931CB88}" presName="node" presStyleLbl="node1" presStyleIdx="2" presStyleCnt="3" custScaleX="32235" custScaleY="2950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E8AFCA6-FCFD-404A-85F3-AF6DA0C3C829}" srcId="{C8347C07-71E6-467A-899E-2DA9F43056F5}" destId="{4A82B0B4-AD19-456F-89F3-52EDAFE4B9AD}" srcOrd="1" destOrd="0" parTransId="{2F2A1D44-6B2C-4F2C-A179-8CDA97D5AF8C}" sibTransId="{DFCA45C8-A53B-4436-8618-52755B2E3C4B}"/>
    <dgm:cxn modelId="{2E4BAB98-B38B-452A-8C34-998DC2DB39EC}" srcId="{C8347C07-71E6-467A-899E-2DA9F43056F5}" destId="{B9BEE78A-F93E-4268-B25D-78FA7E0F9CC9}" srcOrd="0" destOrd="0" parTransId="{4A757672-BB7D-40E2-BC6A-2ADDCBC4921C}" sibTransId="{D0F336E6-614D-414E-BAFC-444561B17077}"/>
    <dgm:cxn modelId="{825A0A35-E0DC-4DA4-90C8-DB1CBD7364FE}" type="presOf" srcId="{4A82B0B4-AD19-456F-89F3-52EDAFE4B9AD}" destId="{97B61A92-D939-4610-8878-35CB4CB6567F}" srcOrd="0" destOrd="0" presId="urn:microsoft.com/office/officeart/2005/8/layout/default"/>
    <dgm:cxn modelId="{B9566003-7453-4A99-9079-5CB544AF2310}" srcId="{C8347C07-71E6-467A-899E-2DA9F43056F5}" destId="{298FE3D0-6DCA-4054-A569-27EEB931CB88}" srcOrd="2" destOrd="0" parTransId="{AFDA63EB-E318-4D76-805F-A84E98BD9F59}" sibTransId="{2931CB3F-77EB-40FC-84D8-EF35E00420BC}"/>
    <dgm:cxn modelId="{69518DEF-C817-42CA-86A0-3E3562B6EFCF}" type="presOf" srcId="{B9BEE78A-F93E-4268-B25D-78FA7E0F9CC9}" destId="{EE3F6A87-CC69-445A-A958-7941A91C9EC3}" srcOrd="0" destOrd="0" presId="urn:microsoft.com/office/officeart/2005/8/layout/default"/>
    <dgm:cxn modelId="{2E202A87-188D-4242-BB76-2DC0331A5704}" type="presOf" srcId="{298FE3D0-6DCA-4054-A569-27EEB931CB88}" destId="{3C2F7115-6E18-488C-9447-A3A74E652D37}" srcOrd="0" destOrd="0" presId="urn:microsoft.com/office/officeart/2005/8/layout/default"/>
    <dgm:cxn modelId="{09BAE1BC-4256-4D86-B915-4C0C016CC6D7}" type="presOf" srcId="{C8347C07-71E6-467A-899E-2DA9F43056F5}" destId="{5C8C5132-1691-48AD-9200-B79F1BA72F42}" srcOrd="0" destOrd="0" presId="urn:microsoft.com/office/officeart/2005/8/layout/default"/>
    <dgm:cxn modelId="{A05C38AD-4DC7-47D5-BACB-661FBEEDB755}" type="presParOf" srcId="{5C8C5132-1691-48AD-9200-B79F1BA72F42}" destId="{EE3F6A87-CC69-445A-A958-7941A91C9EC3}" srcOrd="0" destOrd="0" presId="urn:microsoft.com/office/officeart/2005/8/layout/default"/>
    <dgm:cxn modelId="{D1A65943-D1D8-4922-BB5B-3F5A395F58F6}" type="presParOf" srcId="{5C8C5132-1691-48AD-9200-B79F1BA72F42}" destId="{2E5E7D72-AB15-4283-ADAD-89D4878B924F}" srcOrd="1" destOrd="0" presId="urn:microsoft.com/office/officeart/2005/8/layout/default"/>
    <dgm:cxn modelId="{7BBEE085-B873-4432-94B5-BA9C5B6DEC87}" type="presParOf" srcId="{5C8C5132-1691-48AD-9200-B79F1BA72F42}" destId="{97B61A92-D939-4610-8878-35CB4CB6567F}" srcOrd="2" destOrd="0" presId="urn:microsoft.com/office/officeart/2005/8/layout/default"/>
    <dgm:cxn modelId="{F61C1D3B-1615-47C9-98E6-99B3F22A9A77}" type="presParOf" srcId="{5C8C5132-1691-48AD-9200-B79F1BA72F42}" destId="{41CC82F5-63FE-4A7C-B7BF-43021EAC7D51}" srcOrd="3" destOrd="0" presId="urn:microsoft.com/office/officeart/2005/8/layout/default"/>
    <dgm:cxn modelId="{A9756BD7-CF04-4EBF-802B-4212BB438BC1}" type="presParOf" srcId="{5C8C5132-1691-48AD-9200-B79F1BA72F42}" destId="{3C2F7115-6E18-488C-9447-A3A74E652D37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FEB423-5013-47B3-A21F-477D44D3839E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PRUEBAS PALEONTOLÓGICAS</a:t>
          </a:r>
          <a:endParaRPr lang="es-ES" sz="2300" b="1" kern="1200" dirty="0"/>
        </a:p>
      </dsp:txBody>
      <dsp:txXfrm>
        <a:off x="0" y="591343"/>
        <a:ext cx="2571749" cy="1543050"/>
      </dsp:txXfrm>
    </dsp:sp>
    <dsp:sp modelId="{881DA1F6-F3B6-4B59-B3FD-931351D4BC6F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PRUEBAS EMBRIOLÓGICAS</a:t>
          </a:r>
          <a:endParaRPr lang="es-ES" sz="2300" b="1" kern="1200" dirty="0"/>
        </a:p>
      </dsp:txBody>
      <dsp:txXfrm>
        <a:off x="2828925" y="591343"/>
        <a:ext cx="2571749" cy="1543050"/>
      </dsp:txXfrm>
    </dsp:sp>
    <dsp:sp modelId="{68E0BE17-FDE6-43BD-971A-4A0B968CC1E6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PRUEBAS ANATÓMICAS</a:t>
          </a:r>
          <a:endParaRPr lang="es-ES" sz="2300" b="1" kern="1200" dirty="0"/>
        </a:p>
      </dsp:txBody>
      <dsp:txXfrm>
        <a:off x="5657849" y="591343"/>
        <a:ext cx="2571749" cy="1543050"/>
      </dsp:txXfrm>
    </dsp:sp>
    <dsp:sp modelId="{50EDEB16-DBC6-4DC5-BD71-F8CB88E7980A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PRUEBAS BIOQUÍMICAS</a:t>
          </a:r>
          <a:endParaRPr lang="es-ES" sz="2300" b="1" kern="1200" dirty="0"/>
        </a:p>
      </dsp:txBody>
      <dsp:txXfrm>
        <a:off x="1414462" y="2391569"/>
        <a:ext cx="2571749" cy="1543050"/>
      </dsp:txXfrm>
    </dsp:sp>
    <dsp:sp modelId="{9D5C44D1-D2E1-4268-977E-E3770D337766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PRUEBAS BIOGEOGRÁFICAS</a:t>
          </a:r>
          <a:endParaRPr lang="es-ES" sz="2300" b="1" kern="1200" dirty="0"/>
        </a:p>
      </dsp:txBody>
      <dsp:txXfrm>
        <a:off x="4243387" y="2391569"/>
        <a:ext cx="2571749" cy="15430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6FD976-9A24-487D-932A-9B335C77D3E0}">
      <dsp:nvSpPr>
        <dsp:cNvPr id="0" name=""/>
        <dsp:cNvSpPr/>
      </dsp:nvSpPr>
      <dsp:spPr>
        <a:xfrm>
          <a:off x="694825" y="380345"/>
          <a:ext cx="3008494" cy="14711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ECOLÓGICO</a:t>
          </a:r>
          <a:endParaRPr lang="es-ES" sz="2600" b="1" kern="1200" dirty="0"/>
        </a:p>
      </dsp:txBody>
      <dsp:txXfrm>
        <a:off x="694825" y="380345"/>
        <a:ext cx="3008494" cy="1471156"/>
      </dsp:txXfrm>
    </dsp:sp>
    <dsp:sp modelId="{4DA5F573-70CF-4035-8E8C-22587B9046C0}">
      <dsp:nvSpPr>
        <dsp:cNvPr id="0" name=""/>
        <dsp:cNvSpPr/>
      </dsp:nvSpPr>
      <dsp:spPr>
        <a:xfrm>
          <a:off x="4526280" y="380345"/>
          <a:ext cx="3008494" cy="147115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DE COMPORTAMIENTO</a:t>
          </a:r>
          <a:endParaRPr lang="es-ES" sz="2600" b="1" kern="1200" dirty="0"/>
        </a:p>
      </dsp:txBody>
      <dsp:txXfrm>
        <a:off x="4526280" y="380345"/>
        <a:ext cx="3008494" cy="1471156"/>
      </dsp:txXfrm>
    </dsp:sp>
    <dsp:sp modelId="{05A25764-8582-4896-B62A-5E800F900874}">
      <dsp:nvSpPr>
        <dsp:cNvPr id="0" name=""/>
        <dsp:cNvSpPr/>
      </dsp:nvSpPr>
      <dsp:spPr>
        <a:xfrm>
          <a:off x="694825" y="2674461"/>
          <a:ext cx="3008494" cy="147115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TEMPORAL</a:t>
          </a:r>
          <a:endParaRPr lang="es-ES" sz="2600" b="1" kern="1200" dirty="0"/>
        </a:p>
      </dsp:txBody>
      <dsp:txXfrm>
        <a:off x="694825" y="2674461"/>
        <a:ext cx="3008494" cy="1471156"/>
      </dsp:txXfrm>
    </dsp:sp>
    <dsp:sp modelId="{C3E0406B-363C-4430-A7FF-EFFD0D88385E}">
      <dsp:nvSpPr>
        <dsp:cNvPr id="0" name=""/>
        <dsp:cNvSpPr/>
      </dsp:nvSpPr>
      <dsp:spPr>
        <a:xfrm>
          <a:off x="4526280" y="2674461"/>
          <a:ext cx="3008494" cy="147115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MECÁNICO</a:t>
          </a:r>
          <a:endParaRPr lang="es-ES" sz="2600" b="1" kern="1200" dirty="0"/>
        </a:p>
      </dsp:txBody>
      <dsp:txXfrm>
        <a:off x="4526280" y="2674461"/>
        <a:ext cx="3008494" cy="147115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6FD976-9A24-487D-932A-9B335C77D3E0}">
      <dsp:nvSpPr>
        <dsp:cNvPr id="0" name=""/>
        <dsp:cNvSpPr/>
      </dsp:nvSpPr>
      <dsp:spPr>
        <a:xfrm>
          <a:off x="154346" y="172630"/>
          <a:ext cx="3008494" cy="14711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ECOLÓGICO</a:t>
          </a:r>
          <a:endParaRPr lang="es-ES" sz="2600" b="1" kern="1200" dirty="0"/>
        </a:p>
      </dsp:txBody>
      <dsp:txXfrm>
        <a:off x="154346" y="172630"/>
        <a:ext cx="3008494" cy="147115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6FD976-9A24-487D-932A-9B335C77D3E0}">
      <dsp:nvSpPr>
        <dsp:cNvPr id="0" name=""/>
        <dsp:cNvSpPr/>
      </dsp:nvSpPr>
      <dsp:spPr>
        <a:xfrm>
          <a:off x="226355" y="172630"/>
          <a:ext cx="3008494" cy="147115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DE COMPORTAMIENTO</a:t>
          </a:r>
          <a:endParaRPr lang="es-ES" sz="2600" b="1" kern="1200" dirty="0"/>
        </a:p>
      </dsp:txBody>
      <dsp:txXfrm>
        <a:off x="226355" y="172630"/>
        <a:ext cx="3008494" cy="147115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6FD976-9A24-487D-932A-9B335C77D3E0}">
      <dsp:nvSpPr>
        <dsp:cNvPr id="0" name=""/>
        <dsp:cNvSpPr/>
      </dsp:nvSpPr>
      <dsp:spPr>
        <a:xfrm>
          <a:off x="154346" y="172630"/>
          <a:ext cx="3008494" cy="147115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TEMPORAL</a:t>
          </a:r>
          <a:endParaRPr lang="es-ES" sz="2600" b="1" kern="1200" dirty="0"/>
        </a:p>
      </dsp:txBody>
      <dsp:txXfrm>
        <a:off x="154346" y="172630"/>
        <a:ext cx="3008494" cy="147115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6FD976-9A24-487D-932A-9B335C77D3E0}">
      <dsp:nvSpPr>
        <dsp:cNvPr id="0" name=""/>
        <dsp:cNvSpPr/>
      </dsp:nvSpPr>
      <dsp:spPr>
        <a:xfrm>
          <a:off x="154346" y="172630"/>
          <a:ext cx="3008494" cy="147115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TEMPORAL</a:t>
          </a:r>
          <a:endParaRPr lang="es-ES" sz="2600" b="1" kern="1200" dirty="0"/>
        </a:p>
      </dsp:txBody>
      <dsp:txXfrm>
        <a:off x="154346" y="172630"/>
        <a:ext cx="3008494" cy="147115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6FD976-9A24-487D-932A-9B335C77D3E0}">
      <dsp:nvSpPr>
        <dsp:cNvPr id="0" name=""/>
        <dsp:cNvSpPr/>
      </dsp:nvSpPr>
      <dsp:spPr>
        <a:xfrm>
          <a:off x="226355" y="172630"/>
          <a:ext cx="3008494" cy="147115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kern="1200" dirty="0" smtClean="0"/>
            <a:t>Aislamiento MECÁNICO</a:t>
          </a:r>
          <a:endParaRPr lang="es-ES" sz="2600" b="1" kern="1200" dirty="0"/>
        </a:p>
      </dsp:txBody>
      <dsp:txXfrm>
        <a:off x="226355" y="172630"/>
        <a:ext cx="3008494" cy="147115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3F6A87-CC69-445A-A958-7941A91C9EC3}">
      <dsp:nvSpPr>
        <dsp:cNvPr id="0" name=""/>
        <dsp:cNvSpPr/>
      </dsp:nvSpPr>
      <dsp:spPr>
        <a:xfrm>
          <a:off x="1050508" y="394714"/>
          <a:ext cx="2652811" cy="14567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u="sng" kern="1200" dirty="0" smtClean="0"/>
            <a:t>Inviabilidad</a:t>
          </a:r>
          <a:r>
            <a:rPr lang="es-ES" sz="2600" b="1" kern="1200" dirty="0" smtClean="0"/>
            <a:t> del híbrido</a:t>
          </a:r>
          <a:endParaRPr lang="es-ES" sz="2600" b="1" kern="1200" dirty="0"/>
        </a:p>
      </dsp:txBody>
      <dsp:txXfrm>
        <a:off x="1050508" y="394714"/>
        <a:ext cx="2652811" cy="1456787"/>
      </dsp:txXfrm>
    </dsp:sp>
    <dsp:sp modelId="{97B61A92-D939-4610-8878-35CB4CB6567F}">
      <dsp:nvSpPr>
        <dsp:cNvPr id="0" name=""/>
        <dsp:cNvSpPr/>
      </dsp:nvSpPr>
      <dsp:spPr>
        <a:xfrm>
          <a:off x="4526280" y="394714"/>
          <a:ext cx="2652811" cy="145678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u="sng" kern="1200" dirty="0" smtClean="0"/>
            <a:t>Esterilidad</a:t>
          </a:r>
          <a:r>
            <a:rPr lang="es-ES" sz="2600" b="1" kern="1200" dirty="0" smtClean="0"/>
            <a:t> del híbrido</a:t>
          </a:r>
        </a:p>
      </dsp:txBody>
      <dsp:txXfrm>
        <a:off x="4526280" y="394714"/>
        <a:ext cx="2652811" cy="1456787"/>
      </dsp:txXfrm>
    </dsp:sp>
    <dsp:sp modelId="{3C2F7115-6E18-488C-9447-A3A74E652D37}">
      <dsp:nvSpPr>
        <dsp:cNvPr id="0" name=""/>
        <dsp:cNvSpPr/>
      </dsp:nvSpPr>
      <dsp:spPr>
        <a:xfrm>
          <a:off x="2788394" y="2674461"/>
          <a:ext cx="2652811" cy="1456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b="1" u="sng" kern="1200" dirty="0" smtClean="0"/>
            <a:t>Fracaso</a:t>
          </a:r>
          <a:r>
            <a:rPr lang="es-ES" sz="2600" b="1" kern="1200" dirty="0" smtClean="0"/>
            <a:t> del híbrido</a:t>
          </a:r>
          <a:endParaRPr lang="es-ES" sz="2600" b="1" kern="1200" dirty="0"/>
        </a:p>
      </dsp:txBody>
      <dsp:txXfrm>
        <a:off x="2788394" y="2674461"/>
        <a:ext cx="2652811" cy="1456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03604-AC85-49F7-B8EF-D455875A8F7C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B5E5B-4366-47BE-95A9-A6D1B7F7A2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B5E5B-4366-47BE-95A9-A6D1B7F7A2BC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23/03/2015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file:///C:\Users\Hp\Desktop\pr&#225;cticas\4%20eso\Evoluci&#243;n\v&#237;deos\Selecci&#243;n%20Natural.mp4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53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5387975"/>
            <a:ext cx="7772400" cy="1470025"/>
          </a:xfrm>
        </p:spPr>
        <p:txBody>
          <a:bodyPr>
            <a:normAutofit/>
          </a:bodyPr>
          <a:lstStyle/>
          <a:p>
            <a:r>
              <a:rPr lang="es-E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EVOLUCIÓN</a:t>
            </a:r>
            <a:endParaRPr lang="es-E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estudio de la evolución se centra en el origen de la vida.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ser humano viene del mono.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La evolución es “sólo una teoría”, no se no trata de un hecho.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proceso de evolución dura mucho tiempo.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Los individuos pueden evolucionar.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La vida se originó y prosigue al azar.</a:t>
            </a:r>
          </a:p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Si crees en la evolución no puedes creer en Dios.</a:t>
            </a:r>
            <a:endParaRPr lang="es-E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sz="2600" dirty="0" smtClean="0"/>
              <a:t>El estudio de la evolución se centra en el origen de la vida.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79100" y="2420888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914400" y="4221088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CENTRA EN LA MANERA EN QUE LA VIDA HA CAMBIADO DESPUÉS DE SU ORIGEN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s-ES" sz="2600" dirty="0" smtClean="0"/>
              <a:t>El ser humano viene del mono.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1475656" y="2924943"/>
            <a:ext cx="1512168" cy="1334265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611560" y="515719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COMPARTIMOS UN ANCESTRO COMÚN</a:t>
            </a:r>
          </a:p>
        </p:txBody>
      </p:sp>
      <p:pic>
        <p:nvPicPr>
          <p:cNvPr id="8194" name="Picture 2" descr="C:\Users\Hp\Desktop\prácticas\4 eso\Evolución\imágenes\HOMBRE VIENE DEL MONO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276872"/>
            <a:ext cx="4249988" cy="2388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s-ES" sz="2600" dirty="0" smtClean="0"/>
              <a:t>La evolución es “sólo una teoría”, no se no trata de un hecho.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 UNA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TEORÍA CONFIRMADA POR EVIDENCIAS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s-ES" sz="2600" dirty="0" smtClean="0"/>
              <a:t>El proceso de evolución dura mucho tiempo.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 LA EVOLUCIÓN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NECESITAN GENERACIONES, QUE NO ES LO MISMO QUE MUCHO TIEMPO.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2" name="AutoShape 2" descr="Resultado de imagen de drosophila melanogas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24" name="AutoShape 4" descr="Resultado de imagen de drosophila melanogas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126" name="AutoShape 6" descr="Resultado de imagen de drosophila melanogast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5127" name="Picture 7" descr="C:\Users\Hp\Desktop\prácticas\4 eso\Evolución\imágenes\Drosophilamelanoga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564904"/>
            <a:ext cx="1950720" cy="1411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s-ES" sz="2600" dirty="0" smtClean="0"/>
              <a:t>Los individuos pueden evolucionar.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SÓLO LAS POBLACIONES EVOLUCIONAN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s-ES" sz="2600" dirty="0" smtClean="0"/>
              <a:t>La vida se originó y prosigue al azar.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755576" y="4437112"/>
            <a:ext cx="7618040" cy="15841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VARIACIÓN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GENÉTICA SI ES ALEATORIA, PERO A PARTIR DE ÉSTA LA SELECCIÓN NATURAL “ELIGE” LAS VARIACIONES QUE APORTAN ALGUNA VENTAJA QUIENES LAS POSEEN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s-ES" sz="2600" dirty="0" smtClean="0"/>
              <a:t>Si crees en la evolución no puedes creer en Dios.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755576" y="4437112"/>
            <a:ext cx="7546032" cy="16561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HAY NADA EN LA TEORÍA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EVOLUCIÓN QUE CONTRADIGA LA EXISTENCIA DE UN PODER SUPERIOR EN ALGUNA PARTE DEL UNIVERSO.</a:t>
            </a:r>
            <a:r>
              <a:rPr lang="es-ES" sz="2600" b="1" dirty="0" smtClean="0"/>
              <a:t> LO QUE HACE ES CUESTIONAR LA INTERPRETACIÓN LITERAL DE LA BIBLIA.</a:t>
            </a:r>
            <a:endParaRPr kumimoji="0" lang="es-ES" sz="26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Antes del s. XX </a:t>
            </a:r>
            <a:r>
              <a:rPr lang="es-ES" sz="2800" dirty="0" smtClean="0">
                <a:sym typeface="Wingdings" pitchFamily="2" charset="2"/>
              </a:rPr>
              <a:t> INMUTABILIDAD</a:t>
            </a:r>
            <a:endParaRPr lang="es-ES" sz="2800" dirty="0"/>
          </a:p>
        </p:txBody>
      </p:sp>
      <p:sp>
        <p:nvSpPr>
          <p:cNvPr id="4" name="3 Elipse"/>
          <p:cNvSpPr/>
          <p:nvPr/>
        </p:nvSpPr>
        <p:spPr>
          <a:xfrm>
            <a:off x="2555776" y="2996952"/>
            <a:ext cx="3672408" cy="14401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>
                <a:solidFill>
                  <a:schemeClr val="tx1"/>
                </a:solidFill>
              </a:rPr>
              <a:t>FIJISMO</a:t>
            </a:r>
            <a:endParaRPr lang="es-E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pic>
        <p:nvPicPr>
          <p:cNvPr id="33794" name="Picture 2" descr="C:\Users\Hp\Desktop\prácticas\4 eso\Evolución\imágenes\linne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238500" cy="280987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683568" y="472514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LINNEO</a:t>
            </a:r>
            <a:r>
              <a:rPr lang="es-ES" sz="2000" b="1" dirty="0" smtClean="0"/>
              <a:t> (1707-1778)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644008" y="2276872"/>
            <a:ext cx="4032448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Naturalista sueco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Nomenclatura </a:t>
            </a:r>
            <a:r>
              <a:rPr lang="es-ES" sz="2400" dirty="0" err="1" smtClean="0"/>
              <a:t>binomial</a:t>
            </a:r>
            <a:r>
              <a:rPr lang="es-ES" sz="2400" dirty="0" smtClean="0"/>
              <a:t> o </a:t>
            </a:r>
            <a:r>
              <a:rPr lang="es-ES" sz="2400" dirty="0" err="1" smtClean="0"/>
              <a:t>binominal</a:t>
            </a:r>
            <a:r>
              <a:rPr lang="es-ES" sz="2400" dirty="0" smtClean="0"/>
              <a:t> </a:t>
            </a:r>
            <a:endParaRPr lang="es-ES" sz="2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4860032" y="4365104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Ej. </a:t>
            </a:r>
            <a:r>
              <a:rPr lang="es-ES" sz="2400" i="1" dirty="0" smtClean="0"/>
              <a:t>Homo sapiens</a:t>
            </a:r>
            <a:endParaRPr lang="es-ES" sz="2400" i="1" dirty="0"/>
          </a:p>
        </p:txBody>
      </p:sp>
      <p:cxnSp>
        <p:nvCxnSpPr>
          <p:cNvPr id="10" name="9 Conector recto de flecha"/>
          <p:cNvCxnSpPr/>
          <p:nvPr/>
        </p:nvCxnSpPr>
        <p:spPr>
          <a:xfrm rot="5400000" flipH="1" flipV="1">
            <a:off x="5148064" y="4941168"/>
            <a:ext cx="504056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16200000" flipV="1">
            <a:off x="6516216" y="4869160"/>
            <a:ext cx="432048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4355976" y="544522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género</a:t>
            </a:r>
            <a:endParaRPr lang="es-ES" sz="2400" i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588224" y="544522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especie</a:t>
            </a:r>
            <a:endParaRPr lang="es-ES" sz="2400" i="1" dirty="0"/>
          </a:p>
        </p:txBody>
      </p:sp>
      <p:sp>
        <p:nvSpPr>
          <p:cNvPr id="18" name="17 Elipse"/>
          <p:cNvSpPr/>
          <p:nvPr/>
        </p:nvSpPr>
        <p:spPr>
          <a:xfrm>
            <a:off x="971600" y="5301208"/>
            <a:ext cx="2304256" cy="108012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FIJISMO</a:t>
            </a:r>
            <a:endParaRPr lang="es-E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pic>
        <p:nvPicPr>
          <p:cNvPr id="1027" name="Picture 3" descr="C:\Users\Hp\Desktop\prácticas\4 eso\Evolución\imágenes\bur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8812" y="3573016"/>
            <a:ext cx="4915188" cy="328498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4716016" cy="293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899592" y="2204864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Naturalista francés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Demostró que los fósiles eran restos de organismos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Creacionismo-catastrofismo</a:t>
            </a:r>
            <a:endParaRPr lang="es-ES" sz="2400" dirty="0"/>
          </a:p>
        </p:txBody>
      </p:sp>
      <p:pic>
        <p:nvPicPr>
          <p:cNvPr id="34818" name="Picture 2" descr="C:\Users\Hp\Desktop\prácticas\4 eso\Evolución\imágenes\cuvier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412776"/>
            <a:ext cx="3117146" cy="4525963"/>
          </a:xfrm>
          <a:prstGeom prst="rect">
            <a:avLst/>
          </a:prstGeom>
          <a:noFill/>
        </p:spPr>
      </p:pic>
      <p:sp>
        <p:nvSpPr>
          <p:cNvPr id="14" name="13 Elipse"/>
          <p:cNvSpPr/>
          <p:nvPr/>
        </p:nvSpPr>
        <p:spPr>
          <a:xfrm>
            <a:off x="467544" y="5373216"/>
            <a:ext cx="2304256" cy="108012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FIJISMO</a:t>
            </a:r>
            <a:endParaRPr lang="es-E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395536" y="620688"/>
            <a:ext cx="3384376" cy="144016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DESCUBRIMIENTO Y OBSERVACIÓN DE NUEVOS ORGANISMOS PARA SU CLASIFICACIÓN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5" name="4 Elipse"/>
          <p:cNvSpPr/>
          <p:nvPr/>
        </p:nvSpPr>
        <p:spPr>
          <a:xfrm>
            <a:off x="3635896" y="2420888"/>
            <a:ext cx="3096344" cy="14401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¿PARENTESCO?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364088" y="1196752"/>
            <a:ext cx="2736304" cy="5760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GRANDES SEMEJANZAS</a:t>
            </a:r>
            <a:endParaRPr lang="es-ES" b="1" dirty="0">
              <a:solidFill>
                <a:schemeClr val="tx1"/>
              </a:solidFill>
            </a:endParaRPr>
          </a:p>
        </p:txBody>
      </p:sp>
      <p:cxnSp>
        <p:nvCxnSpPr>
          <p:cNvPr id="8" name="7 Conector recto de flecha"/>
          <p:cNvCxnSpPr>
            <a:stCxn id="4" idx="3"/>
            <a:endCxn id="6" idx="1"/>
          </p:cNvCxnSpPr>
          <p:nvPr/>
        </p:nvCxnSpPr>
        <p:spPr>
          <a:xfrm>
            <a:off x="3779912" y="1340768"/>
            <a:ext cx="1584176" cy="144016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>
            <a:stCxn id="6" idx="2"/>
            <a:endCxn id="5" idx="0"/>
          </p:cNvCxnSpPr>
          <p:nvPr/>
        </p:nvCxnSpPr>
        <p:spPr>
          <a:xfrm rot="5400000">
            <a:off x="5634118" y="1322766"/>
            <a:ext cx="648072" cy="1548172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11 Elipse"/>
          <p:cNvSpPr/>
          <p:nvPr/>
        </p:nvSpPr>
        <p:spPr>
          <a:xfrm>
            <a:off x="4932040" y="5229200"/>
            <a:ext cx="3096344" cy="144016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¿ANTEPASADO COMÚN?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251520" y="4365104"/>
            <a:ext cx="5904656" cy="5760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</a:rPr>
              <a:t>PERO NO SON DE LA MISMA ESPECIE…</a:t>
            </a:r>
            <a:endParaRPr lang="es-ES" b="1" dirty="0">
              <a:solidFill>
                <a:schemeClr val="tx1"/>
              </a:solidFill>
            </a:endParaRPr>
          </a:p>
        </p:txBody>
      </p:sp>
      <p:cxnSp>
        <p:nvCxnSpPr>
          <p:cNvPr id="14" name="13 Conector recto de flecha"/>
          <p:cNvCxnSpPr>
            <a:stCxn id="13" idx="2"/>
            <a:endCxn id="12" idx="1"/>
          </p:cNvCxnSpPr>
          <p:nvPr/>
        </p:nvCxnSpPr>
        <p:spPr>
          <a:xfrm rot="16200000" flipH="1">
            <a:off x="4045199" y="4099816"/>
            <a:ext cx="498938" cy="2181641"/>
          </a:xfrm>
          <a:prstGeom prst="straightConnector1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5" idx="3"/>
          </p:cNvCxnSpPr>
          <p:nvPr/>
        </p:nvCxnSpPr>
        <p:spPr>
          <a:xfrm rot="5400000">
            <a:off x="3289115" y="3420860"/>
            <a:ext cx="570948" cy="1029513"/>
          </a:xfrm>
          <a:prstGeom prst="straightConnector1">
            <a:avLst/>
          </a:prstGeom>
          <a:ln w="57150">
            <a:prstDash val="sys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539552" y="4797152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LAMARCK</a:t>
            </a:r>
            <a:r>
              <a:rPr lang="es-ES" sz="2000" b="1" dirty="0" smtClean="0"/>
              <a:t> (1744-1829)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283968" y="2276872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Naturalista francés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400" dirty="0" smtClean="0"/>
              <a:t>Fue el primero en formular una teoría que contemplaba la transformación de los organismos</a:t>
            </a:r>
            <a:endParaRPr lang="es-ES" sz="2400" dirty="0"/>
          </a:p>
        </p:txBody>
      </p:sp>
      <p:pic>
        <p:nvPicPr>
          <p:cNvPr id="35842" name="Picture 2" descr="C:\Users\Hp\Desktop\prácticas\4 eso\Evolución\imágenes\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3010445" cy="2821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67544" y="1600200"/>
            <a:ext cx="7920880" cy="1540768"/>
          </a:xfrm>
        </p:spPr>
        <p:txBody>
          <a:bodyPr>
            <a:normAutofit/>
          </a:bodyPr>
          <a:lstStyle/>
          <a:p>
            <a:pPr algn="just"/>
            <a:r>
              <a:rPr lang="es-ES" sz="2600" u="sng" dirty="0" smtClean="0"/>
              <a:t>Fuerza interna hacia la complejidad</a:t>
            </a:r>
            <a:r>
              <a:rPr lang="es-ES" sz="2400" u="sng" dirty="0" smtClean="0"/>
              <a:t>:</a:t>
            </a:r>
            <a:r>
              <a:rPr lang="es-ES" sz="2000" dirty="0" smtClean="0"/>
              <a:t> </a:t>
            </a:r>
            <a:r>
              <a:rPr lang="es-ES" sz="2200" dirty="0" smtClean="0"/>
              <a:t>los organismos tienen una fuerza interna que los lleva hacia una mayor complejidad </a:t>
            </a:r>
            <a:r>
              <a:rPr lang="es-ES" sz="2200" dirty="0" smtClean="0">
                <a:sym typeface="Wingdings" pitchFamily="2" charset="2"/>
              </a:rPr>
              <a:t> mayor perfección</a:t>
            </a:r>
          </a:p>
          <a:p>
            <a:pPr algn="just"/>
            <a:endParaRPr lang="es-ES" sz="1000" dirty="0" smtClean="0"/>
          </a:p>
        </p:txBody>
      </p:sp>
      <p:sp>
        <p:nvSpPr>
          <p:cNvPr id="4" name="7 Marcador de contenido"/>
          <p:cNvSpPr txBox="1">
            <a:spLocks/>
          </p:cNvSpPr>
          <p:nvPr/>
        </p:nvSpPr>
        <p:spPr>
          <a:xfrm>
            <a:off x="467544" y="2708920"/>
            <a:ext cx="793122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Herencia de los caracteres adquiridos:</a:t>
            </a:r>
            <a:r>
              <a:rPr kumimoji="0" lang="es-ES" sz="26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características ventajosas que adquieren los individuos a lo largo de su vida pasan a sus descendientes</a:t>
            </a:r>
          </a:p>
        </p:txBody>
      </p:sp>
      <p:sp>
        <p:nvSpPr>
          <p:cNvPr id="5" name="7 Marcador de contenido"/>
          <p:cNvSpPr txBox="1">
            <a:spLocks/>
          </p:cNvSpPr>
          <p:nvPr/>
        </p:nvSpPr>
        <p:spPr>
          <a:xfrm>
            <a:off x="467544" y="4260032"/>
            <a:ext cx="7931224" cy="2597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función crea el órgano o ley del uso y desuso:</a:t>
            </a: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tamaño e importancia de un órgano relacionado con el mayor o menor uso que se hace de él.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Repetición de determinadas acciones origina un nuevo órgano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 un órgano se deja de utilizar acaba desapareciendo</a:t>
            </a:r>
            <a:endParaRPr kumimoji="0" lang="es-E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pic>
        <p:nvPicPr>
          <p:cNvPr id="1027" name="Picture 3" descr="C:\Users\Hp\Desktop\prácticas\4 eso\Evolución\imágenes\jirafas-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50"/>
          <a:stretch>
            <a:fillRect/>
          </a:stretch>
        </p:blipFill>
        <p:spPr bwMode="auto">
          <a:xfrm>
            <a:off x="1259632" y="1484784"/>
            <a:ext cx="6552728" cy="418483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566124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algn="ctr"/>
            <a:r>
              <a:rPr lang="es-ES" sz="2400" b="1" dirty="0" smtClean="0"/>
              <a:t>¿CÓMO EXPLICARÍA LAMARCK QUE LAS JIRAFAS ACTUALES TENGAN EL CUELLO MÁS LARGO QUE SUS ANTEPASADOS?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</a:t>
            </a:r>
            <a:endParaRPr lang="es-ES" dirty="0"/>
          </a:p>
        </p:txBody>
      </p:sp>
      <p:pic>
        <p:nvPicPr>
          <p:cNvPr id="1026" name="Picture 2" descr="C:\Users\Hp\Desktop\prácticas\4 eso\Evolución\imágenes\L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8819"/>
          <a:stretch>
            <a:fillRect/>
          </a:stretch>
        </p:blipFill>
        <p:spPr bwMode="auto">
          <a:xfrm>
            <a:off x="0" y="1412776"/>
            <a:ext cx="2922342" cy="2453682"/>
          </a:xfrm>
          <a:prstGeom prst="rect">
            <a:avLst/>
          </a:prstGeom>
          <a:noFill/>
        </p:spPr>
      </p:pic>
      <p:pic>
        <p:nvPicPr>
          <p:cNvPr id="1027" name="Picture 3" descr="C:\Users\Hp\Desktop\prácticas\4 eso\Evolución\imágenes\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780928"/>
            <a:ext cx="2952328" cy="2443734"/>
          </a:xfrm>
          <a:prstGeom prst="rect">
            <a:avLst/>
          </a:prstGeom>
          <a:noFill/>
        </p:spPr>
      </p:pic>
      <p:pic>
        <p:nvPicPr>
          <p:cNvPr id="1028" name="Picture 4" descr="C:\Users\Hp\Desktop\prácticas\4 eso\Evolución\imágenes\L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8033" y="4437112"/>
            <a:ext cx="3085967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pic>
        <p:nvPicPr>
          <p:cNvPr id="1027" name="Picture 3" descr="C:\Users\Hp\Desktop\prácticas\4 eso\Evolución\imágenes\jirafas-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50"/>
          <a:stretch>
            <a:fillRect/>
          </a:stretch>
        </p:blipFill>
        <p:spPr bwMode="auto">
          <a:xfrm>
            <a:off x="1259632" y="1484784"/>
            <a:ext cx="6552728" cy="418483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566124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algn="ctr"/>
            <a:r>
              <a:rPr lang="es-ES" sz="2400" b="1" dirty="0" smtClean="0"/>
              <a:t>¿Y CÓMO LO EXPLICARÍAS TÚ?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LAMARCKISMO. ERRORES.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/>
          <a:lstStyle/>
          <a:p>
            <a:r>
              <a:rPr lang="es-ES" dirty="0" smtClean="0"/>
              <a:t>L</a:t>
            </a:r>
            <a:r>
              <a:rPr lang="es-ES" sz="2800" dirty="0" smtClean="0"/>
              <a:t>os 3 puntos de su teoría son falsos:</a:t>
            </a:r>
          </a:p>
          <a:p>
            <a:pPr lvl="1"/>
            <a:r>
              <a:rPr lang="es-ES" sz="2600" dirty="0" smtClean="0"/>
              <a:t>Tendencia hacia la complejidad</a:t>
            </a:r>
          </a:p>
          <a:p>
            <a:pPr lvl="1"/>
            <a:r>
              <a:rPr lang="es-ES" sz="2600" dirty="0" smtClean="0"/>
              <a:t>Herencia de los caracteres adquiridos</a:t>
            </a:r>
          </a:p>
          <a:p>
            <a:pPr lvl="1"/>
            <a:r>
              <a:rPr lang="es-ES" sz="2600" dirty="0" smtClean="0"/>
              <a:t>La función crea órganos y con el desuso desaparecen</a:t>
            </a:r>
          </a:p>
          <a:p>
            <a:pPr>
              <a:buNone/>
            </a:pPr>
            <a:endParaRPr lang="es-ES" sz="2800" dirty="0"/>
          </a:p>
        </p:txBody>
      </p:sp>
      <p:sp>
        <p:nvSpPr>
          <p:cNvPr id="6" name="5 Rectángulo"/>
          <p:cNvSpPr/>
          <p:nvPr/>
        </p:nvSpPr>
        <p:spPr>
          <a:xfrm>
            <a:off x="1187624" y="2636912"/>
            <a:ext cx="532859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4 Marcador de contenido"/>
          <p:cNvSpPr txBox="1">
            <a:spLocks/>
          </p:cNvSpPr>
          <p:nvPr/>
        </p:nvSpPr>
        <p:spPr>
          <a:xfrm>
            <a:off x="395536" y="4077072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190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CARACTERES</a:t>
            </a: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SE ADQUIEREN DURANTE LA VIDA, ¿ALTERAN EL ADN DE LAS CÉLULAS REPRODUCTORAS?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Hp\Desktop\prácticas\4 eso\Evolución\imágenes\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013176"/>
            <a:ext cx="2520626" cy="1488608"/>
          </a:xfrm>
          <a:prstGeom prst="rect">
            <a:avLst/>
          </a:prstGeom>
          <a:noFill/>
        </p:spPr>
      </p:pic>
      <p:sp>
        <p:nvSpPr>
          <p:cNvPr id="11" name="10 Rectángulo redondeado"/>
          <p:cNvSpPr/>
          <p:nvPr/>
        </p:nvSpPr>
        <p:spPr>
          <a:xfrm>
            <a:off x="4788024" y="5157192"/>
            <a:ext cx="3744416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u="sng" dirty="0" smtClean="0">
                <a:solidFill>
                  <a:schemeClr val="tx1"/>
                </a:solidFill>
              </a:rPr>
              <a:t>NO</a:t>
            </a:r>
            <a:r>
              <a:rPr lang="es-ES" sz="2000" b="1" dirty="0" smtClean="0">
                <a:solidFill>
                  <a:schemeClr val="tx1"/>
                </a:solidFill>
              </a:rPr>
              <a:t> SE TRANSMITEN A LOS DESCENDIENTES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s-ES" dirty="0" smtClean="0"/>
              <a:t>ACTIVIDAD PARA CASA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3129211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Página 137. Actividad 6. ¿Cómo justificaría Lamarck la reducción de las alas en los avestruces y la disminución del tamaño de los ojos en los topos?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2051" name="Picture 3" descr="C:\Users\Hp\Desktop\prácticas\4 eso\Evolución\imágenes\darw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2658013" cy="373387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395536" y="5445224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DARWIN </a:t>
            </a:r>
            <a:r>
              <a:rPr lang="es-ES" sz="2000" b="1" dirty="0" smtClean="0"/>
              <a:t>(1809-1882)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779912" y="2276872"/>
            <a:ext cx="51480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Naturalista inglés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Se embarcó en el </a:t>
            </a:r>
            <a:r>
              <a:rPr lang="es-ES" sz="2400" i="1" dirty="0" smtClean="0"/>
              <a:t>Beagle</a:t>
            </a:r>
            <a:r>
              <a:rPr lang="es-ES" sz="2400" dirty="0" smtClean="0"/>
              <a:t> de 1831 a 1836. Durante este tiempo observó flora y fauna de diferentes lugares.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Con toda esta información </a:t>
            </a:r>
            <a:r>
              <a:rPr lang="es-ES" sz="2400" dirty="0" smtClean="0">
                <a:sym typeface="Wingdings" pitchFamily="2" charset="2"/>
              </a:rPr>
              <a:t> teoría sobre el origen de las especies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En 1859 publicó </a:t>
            </a:r>
            <a:r>
              <a:rPr lang="es-ES" sz="2400" i="1" dirty="0" smtClean="0"/>
              <a:t>El origen de las especies</a:t>
            </a:r>
            <a:r>
              <a:rPr lang="es-ES" sz="2400" dirty="0" smtClean="0"/>
              <a:t> 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pic>
        <p:nvPicPr>
          <p:cNvPr id="2052" name="Picture 4" descr="C:\Users\Hp\Desktop\prácticas\4 eso\Evolución\imágenes\mu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5381238" cy="4104456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2771800" y="602128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MULA = BURRO + YEGUA 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3074" name="Picture 2" descr="C:\Users\Hp\Desktop\prácticas\4 eso\Evolución\imágenes\beag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938" y="1916832"/>
            <a:ext cx="8856558" cy="429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3" name="Picture 2" descr="C:\Users\Hp\Desktop\prácticas\4 eso\Evolución\imágenes\pinzon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912768" cy="4942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7920880" cy="1540768"/>
          </a:xfrm>
        </p:spPr>
        <p:txBody>
          <a:bodyPr>
            <a:normAutofit/>
          </a:bodyPr>
          <a:lstStyle/>
          <a:p>
            <a:pPr algn="just"/>
            <a:r>
              <a:rPr lang="es-ES" sz="2600" u="sng" dirty="0" smtClean="0"/>
              <a:t>Elevado número de descendientes</a:t>
            </a:r>
            <a:r>
              <a:rPr lang="es-ES" sz="2200" dirty="0" smtClean="0"/>
              <a:t>: los organismos tienden a tener una descendencia muy numerosa, pero el número de individuos de la población se mantiene constante. No hay alimento para todos. Nacen más de los que pueden sobrevivir.</a:t>
            </a:r>
            <a:endParaRPr lang="es-ES" sz="2200" dirty="0" smtClean="0">
              <a:sym typeface="Wingdings" pitchFamily="2" charset="2"/>
            </a:endParaRPr>
          </a:p>
          <a:p>
            <a:pPr algn="just"/>
            <a:endParaRPr lang="es-ES" sz="1000" dirty="0" smtClean="0"/>
          </a:p>
        </p:txBody>
      </p:sp>
      <p:sp>
        <p:nvSpPr>
          <p:cNvPr id="4" name="7 Marcador de contenido"/>
          <p:cNvSpPr txBox="1">
            <a:spLocks/>
          </p:cNvSpPr>
          <p:nvPr/>
        </p:nvSpPr>
        <p:spPr>
          <a:xfrm>
            <a:off x="467544" y="2708920"/>
            <a:ext cx="793122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Variabilidad en la descendencia</a:t>
            </a:r>
            <a:r>
              <a:rPr kumimoji="0" lang="es-ES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aunque los dos progenitores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sean los mismos sus descendientes no son idénticos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presentan diferencias 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existe variabilidad.</a:t>
            </a:r>
            <a:endParaRPr kumimoji="0" lang="es-E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7 Marcador de contenido"/>
          <p:cNvSpPr txBox="1">
            <a:spLocks/>
          </p:cNvSpPr>
          <p:nvPr/>
        </p:nvSpPr>
        <p:spPr>
          <a:xfrm>
            <a:off x="467544" y="4077072"/>
            <a:ext cx="7931224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Selección natural</a:t>
            </a:r>
            <a:r>
              <a:rPr kumimoji="0" lang="es-ES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excesivo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número de descendientes 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 lucha por la supervivencia. Sobreviven los individuos que han nacido con alguna ventaja sobre el resto, y son los que tienen más oportunidades para tener descendientes, los cuales heredarán sus características. </a:t>
            </a:r>
          </a:p>
        </p:txBody>
      </p:sp>
      <p:sp>
        <p:nvSpPr>
          <p:cNvPr id="6" name="7 Marcador de contenido"/>
          <p:cNvSpPr txBox="1">
            <a:spLocks/>
          </p:cNvSpPr>
          <p:nvPr/>
        </p:nvSpPr>
        <p:spPr>
          <a:xfrm>
            <a:off x="467544" y="5877272"/>
            <a:ext cx="7931224" cy="7200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es-ES" sz="2100" b="1" u="none" baseline="0" dirty="0" smtClean="0">
                <a:sym typeface="Wingdings" pitchFamily="2" charset="2"/>
              </a:rPr>
              <a:t>La</a:t>
            </a:r>
            <a:r>
              <a:rPr lang="es-ES" sz="2100" b="1" dirty="0" smtClean="0">
                <a:sym typeface="Wingdings" pitchFamily="2" charset="2"/>
              </a:rPr>
              <a:t> acumulación de sucesivas variaciones en una misma dirección puede generar una nueva especie.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UN EJEMPLO DE SELECCIÓN NATURAL</a:t>
            </a:r>
            <a:endParaRPr lang="es-ES" dirty="0"/>
          </a:p>
        </p:txBody>
      </p:sp>
      <p:pic>
        <p:nvPicPr>
          <p:cNvPr id="6148" name="Picture 4" descr="C:\Users\Hp\Desktop\prácticas\4 eso\Evolución\imágenes\BISTONBETULARIA.jpg"/>
          <p:cNvPicPr>
            <a:picLocks noChangeAspect="1" noChangeArrowheads="1"/>
          </p:cNvPicPr>
          <p:nvPr/>
        </p:nvPicPr>
        <p:blipFill>
          <a:blip r:embed="rId2" cstate="print"/>
          <a:srcRect l="3310" t="9678"/>
          <a:stretch>
            <a:fillRect/>
          </a:stretch>
        </p:blipFill>
        <p:spPr bwMode="auto">
          <a:xfrm>
            <a:off x="4283968" y="1772816"/>
            <a:ext cx="4398084" cy="2160240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467544" y="4869160"/>
            <a:ext cx="2880320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i="1" dirty="0" err="1" smtClean="0"/>
              <a:t>Biston</a:t>
            </a:r>
            <a:r>
              <a:rPr lang="es-ES" sz="2400" i="1" dirty="0" smtClean="0"/>
              <a:t> </a:t>
            </a:r>
            <a:r>
              <a:rPr lang="es-ES" sz="2400" i="1" dirty="0" err="1" smtClean="0"/>
              <a:t>betularia</a:t>
            </a:r>
            <a:r>
              <a:rPr lang="es-ES" sz="2400" i="1" dirty="0" smtClean="0"/>
              <a:t> “polilla del abedul”</a:t>
            </a:r>
            <a:endParaRPr lang="es-ES" sz="2400" i="1" dirty="0"/>
          </a:p>
        </p:txBody>
      </p:sp>
      <p:pic>
        <p:nvPicPr>
          <p:cNvPr id="6149" name="Picture 5" descr="C:\Users\Hp\Desktop\prácticas\4 eso\Evolución\imágenes\polillagri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528392" cy="2347984"/>
          </a:xfrm>
          <a:prstGeom prst="rect">
            <a:avLst/>
          </a:prstGeom>
          <a:noFill/>
        </p:spPr>
      </p:pic>
      <p:pic>
        <p:nvPicPr>
          <p:cNvPr id="6151" name="Picture 7" descr="C:\Users\Hp\Desktop\prácticas\4 eso\Evolución\imágenes\BISTONBETULARIA colecccion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149080"/>
            <a:ext cx="5185152" cy="2462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700" dirty="0" smtClean="0"/>
              <a:t>¿QUÉ TEORÍAS INFLUYERON EN DARWIN?</a:t>
            </a:r>
            <a:endParaRPr lang="es-ES" sz="3700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67544" y="1412776"/>
            <a:ext cx="7920880" cy="1540768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2600" u="sng" dirty="0" smtClean="0"/>
              <a:t>GRADUALISMO GEOLÓGICO (HUTTON-LYELL):</a:t>
            </a:r>
            <a:r>
              <a:rPr lang="es-ES" sz="2600" dirty="0" smtClean="0"/>
              <a:t> </a:t>
            </a:r>
            <a:r>
              <a:rPr lang="es-ES" sz="2400" dirty="0" smtClean="0"/>
              <a:t>los procesos geológicos siguen un proceso lento y continuo (gradual). Darwin consideró que la evolución también seguía un proceso lento y continuo.</a:t>
            </a:r>
            <a:endParaRPr lang="es-ES" sz="2200" dirty="0" smtClean="0">
              <a:sym typeface="Wingdings" pitchFamily="2" charset="2"/>
            </a:endParaRPr>
          </a:p>
          <a:p>
            <a:pPr algn="just"/>
            <a:endParaRPr lang="es-ES" sz="1000" dirty="0" smtClean="0"/>
          </a:p>
        </p:txBody>
      </p:sp>
      <p:sp>
        <p:nvSpPr>
          <p:cNvPr id="7" name="7 Marcador de contenido"/>
          <p:cNvSpPr txBox="1">
            <a:spLocks/>
          </p:cNvSpPr>
          <p:nvPr/>
        </p:nvSpPr>
        <p:spPr>
          <a:xfrm>
            <a:off x="539552" y="2852936"/>
            <a:ext cx="7920880" cy="1540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MALTHUS:</a:t>
            </a:r>
          </a:p>
          <a:p>
            <a:pPr marL="800100" lvl="1" indent="-342900" algn="just">
              <a:spcBef>
                <a:spcPct val="20000"/>
              </a:spcBef>
              <a:buFont typeface="Calibri" pitchFamily="34" charset="0"/>
              <a:buChar char="–"/>
            </a:pPr>
            <a:r>
              <a:rPr lang="es-ES" sz="2200" dirty="0" smtClean="0">
                <a:sym typeface="Wingdings" pitchFamily="2" charset="2"/>
              </a:rPr>
              <a:t>La población crece en </a:t>
            </a:r>
            <a:r>
              <a:rPr lang="es-ES" sz="2200" b="1" dirty="0" smtClean="0">
                <a:sym typeface="Wingdings" pitchFamily="2" charset="2"/>
              </a:rPr>
              <a:t>progresión geométrica</a:t>
            </a:r>
          </a:p>
          <a:p>
            <a:pPr marL="800100" lvl="1" indent="-342900" algn="just">
              <a:spcBef>
                <a:spcPct val="20000"/>
              </a:spcBef>
              <a:buFont typeface="Calibri" pitchFamily="34" charset="0"/>
              <a:buChar char="–"/>
            </a:pPr>
            <a:r>
              <a:rPr kumimoji="0" lang="es-ES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Los</a:t>
            </a:r>
            <a:r>
              <a:rPr kumimoji="0" lang="es-ES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 recursos alimentarios crecen en </a:t>
            </a:r>
            <a:r>
              <a:rPr kumimoji="0" lang="es-ES" sz="2200" b="1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progresión aritmética</a:t>
            </a:r>
            <a:endParaRPr kumimoji="0" lang="es-ES" sz="2200" b="1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  <a:p>
            <a:pPr marL="342900" marR="0" lvl="0" indent="-342900" algn="just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Hp\Desktop\prácticas\4 eso\Evolución\imágenes\malthus.jpeg"/>
          <p:cNvPicPr>
            <a:picLocks noChangeAspect="1" noChangeArrowheads="1"/>
          </p:cNvPicPr>
          <p:nvPr/>
        </p:nvPicPr>
        <p:blipFill>
          <a:blip r:embed="rId2" cstate="print"/>
          <a:srcRect l="1589" t="6738" r="3095" b="11156"/>
          <a:stretch>
            <a:fillRect/>
          </a:stretch>
        </p:blipFill>
        <p:spPr bwMode="auto">
          <a:xfrm>
            <a:off x="2195736" y="4221088"/>
            <a:ext cx="4320480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1027" name="Picture 3" descr="C:\Users\Hp\Desktop\prácticas\4 eso\Evolución\imágenes\jirafas-lamarc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50"/>
          <a:stretch>
            <a:fillRect/>
          </a:stretch>
        </p:blipFill>
        <p:spPr bwMode="auto">
          <a:xfrm>
            <a:off x="1259632" y="1484784"/>
            <a:ext cx="6552728" cy="418483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566124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algn="ctr"/>
            <a:r>
              <a:rPr lang="es-ES" sz="2400" b="1" dirty="0" smtClean="0"/>
              <a:t>¿CÓMO EXPLICARÍA DARWIN QUE LAS JIRAFAS ACTUALES TENGAN EL CUELLO MÁS LARGO QUE SUS ANTEPASADOS?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Hp\Desktop\prácticas\4 eso\Evolución\imágenes\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241669" cy="265117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TEORÍAS EVOLUCIONISTAS: DARWINISMO</a:t>
            </a:r>
            <a:endParaRPr lang="es-ES" dirty="0"/>
          </a:p>
        </p:txBody>
      </p:sp>
      <p:pic>
        <p:nvPicPr>
          <p:cNvPr id="1026" name="Picture 2" descr="C:\Users\Hp\Desktop\prácticas\4 eso\Evolución\imágenes\D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3389425" cy="2448271"/>
          </a:xfrm>
          <a:prstGeom prst="rect">
            <a:avLst/>
          </a:prstGeom>
          <a:noFill/>
        </p:spPr>
      </p:pic>
      <p:pic>
        <p:nvPicPr>
          <p:cNvPr id="1030" name="Picture 6" descr="C:\Users\Hp\Desktop\prácticas\4 eso\Evolución\imágenes\D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887891"/>
            <a:ext cx="3767311" cy="2970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TEORÍAS EVOLUCIONISTAS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4941168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u="sng" dirty="0" smtClean="0"/>
              <a:t>WALLACE </a:t>
            </a:r>
            <a:r>
              <a:rPr lang="es-ES" sz="2000" b="1" dirty="0" smtClean="0"/>
              <a:t>(1823-1913)</a:t>
            </a:r>
            <a:endParaRPr lang="es-ES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563888" y="2132856"/>
            <a:ext cx="536408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Naturalista inglés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Llegó a las mismas conclusiones que Darwin de forma independiente (también fruto de expediciones científicas)</a:t>
            </a:r>
          </a:p>
          <a:p>
            <a:pPr indent="361950" algn="just">
              <a:buFont typeface="Arial" pitchFamily="34" charset="0"/>
              <a:buChar char="•"/>
            </a:pPr>
            <a:r>
              <a:rPr lang="es-ES" sz="2400" dirty="0" smtClean="0"/>
              <a:t>Cuando comunicó sus conclusiones a Darwin, este se decidió a publicar su libro </a:t>
            </a:r>
            <a:r>
              <a:rPr lang="es-ES" sz="2400" i="1" dirty="0" smtClean="0"/>
              <a:t>El origen de las especies</a:t>
            </a:r>
            <a:r>
              <a:rPr lang="es-ES" sz="2400" dirty="0" smtClean="0"/>
              <a:t> </a:t>
            </a:r>
          </a:p>
          <a:p>
            <a:pPr indent="361950" algn="just">
              <a:lnSpc>
                <a:spcPct val="150000"/>
              </a:lnSpc>
              <a:buFont typeface="Arial" pitchFamily="34" charset="0"/>
              <a:buChar char="•"/>
            </a:pPr>
            <a:endParaRPr lang="es-ES" sz="2400" dirty="0"/>
          </a:p>
        </p:txBody>
      </p:sp>
      <p:pic>
        <p:nvPicPr>
          <p:cNvPr id="3" name="Picture 3" descr="C:\Users\Hp\Desktop\prácticas\4 eso\Evolución\imágenes\WALLA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8793"/>
          <a:stretch>
            <a:fillRect/>
          </a:stretch>
        </p:blipFill>
        <p:spPr bwMode="auto">
          <a:xfrm>
            <a:off x="611560" y="2204864"/>
            <a:ext cx="196443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LAMARCK       vs       DARWIN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7544" y="1600200"/>
            <a:ext cx="3744416" cy="4525963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Fuerza interna hacia la complejidad.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Variabilidad en la descendencia.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La función crea el órgano o ley del uso y desuso.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614936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Elevado número de descendientes.</a:t>
            </a:r>
          </a:p>
          <a:p>
            <a:endParaRPr lang="es-ES" dirty="0" smtClean="0"/>
          </a:p>
          <a:p>
            <a:r>
              <a:rPr lang="es-ES" dirty="0" smtClean="0"/>
              <a:t>Herencia de los caracteres adquiridos. </a:t>
            </a:r>
          </a:p>
          <a:p>
            <a:endParaRPr lang="es-ES" dirty="0" smtClean="0"/>
          </a:p>
          <a:p>
            <a:r>
              <a:rPr lang="es-ES" dirty="0" smtClean="0"/>
              <a:t>Selección natural.</a:t>
            </a:r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755576" y="2924944"/>
            <a:ext cx="2880320" cy="1080120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899592" y="2924944"/>
            <a:ext cx="2736304" cy="1008112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V="1">
            <a:off x="5004048" y="2924944"/>
            <a:ext cx="2592288" cy="1512168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5076056" y="2996952"/>
            <a:ext cx="2592288" cy="1368152"/>
          </a:xfrm>
          <a:prstGeom prst="line">
            <a:avLst/>
          </a:prstGeom>
          <a:ln w="57150">
            <a:solidFill>
              <a:srgbClr val="FE1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LAMARCK       vs       DARWIN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7544" y="1600200"/>
            <a:ext cx="3744416" cy="4525963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Fuerza interna hacia la complejidad.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Herencia de los caracteres adquiridos. 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La función crea el órgano o ley del uso y desuso.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614936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Elevado número de descendientes.</a:t>
            </a:r>
          </a:p>
          <a:p>
            <a:endParaRPr lang="es-ES" dirty="0" smtClean="0"/>
          </a:p>
          <a:p>
            <a:r>
              <a:rPr lang="es-ES" dirty="0" smtClean="0"/>
              <a:t>Variabilidad en la descendencia.</a:t>
            </a:r>
          </a:p>
          <a:p>
            <a:endParaRPr lang="es-ES" dirty="0" smtClean="0"/>
          </a:p>
          <a:p>
            <a:r>
              <a:rPr lang="es-ES" dirty="0" smtClean="0"/>
              <a:t>Selección natural.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5259643"/>
            <a:ext cx="2221892" cy="1598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2483768" y="6021288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BURDÉGANO = BURRA + CABALLO</a:t>
            </a:r>
            <a:endParaRPr lang="es-ES" sz="2400" b="1" dirty="0"/>
          </a:p>
        </p:txBody>
      </p:sp>
      <p:pic>
        <p:nvPicPr>
          <p:cNvPr id="3075" name="Picture 3" descr="C:\Users\Hp\Desktop\prácticas\4 eso\Evolución\imágenes\burdégano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72816"/>
            <a:ext cx="5005851" cy="3754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Hp\Desktop\prácticas\4 eso\Evolución\imágenes\Scientific and creationist meth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" y="747712"/>
            <a:ext cx="7610475" cy="536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800" dirty="0" smtClean="0"/>
              <a:t>EL PROGRESO EN GENÉTICA HA PERMITIDO DESCUBRIR…</a:t>
            </a:r>
            <a:endParaRPr lang="es-ES" sz="3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3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La razón de la variabilidad de la descendencia</a:t>
            </a:r>
          </a:p>
          <a:p>
            <a:pPr algn="just"/>
            <a:r>
              <a:rPr lang="es-ES" sz="2400" dirty="0" smtClean="0"/>
              <a:t>Son las poblaciones las que evolucionan, no los individuos</a:t>
            </a:r>
          </a:p>
          <a:p>
            <a:pPr algn="just"/>
            <a:r>
              <a:rPr lang="es-ES" sz="2400" dirty="0" smtClean="0"/>
              <a:t>Para originar una nueva especie es necesario que una población quede aislada del resto de poblaciones</a:t>
            </a:r>
            <a:endParaRPr lang="es-ES" sz="2400" dirty="0"/>
          </a:p>
        </p:txBody>
      </p:sp>
      <p:sp>
        <p:nvSpPr>
          <p:cNvPr id="4" name="3 Rectángulo"/>
          <p:cNvSpPr/>
          <p:nvPr/>
        </p:nvSpPr>
        <p:spPr>
          <a:xfrm>
            <a:off x="755576" y="1556792"/>
            <a:ext cx="7992888" cy="18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2843808" y="4077072"/>
            <a:ext cx="3672408" cy="656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SÍNTESIS DEL DARWINISMO</a:t>
            </a:r>
            <a:endParaRPr lang="es-ES" sz="2400" dirty="0"/>
          </a:p>
        </p:txBody>
      </p:sp>
      <p:sp>
        <p:nvSpPr>
          <p:cNvPr id="6" name="5 Más"/>
          <p:cNvSpPr/>
          <p:nvPr/>
        </p:nvSpPr>
        <p:spPr>
          <a:xfrm>
            <a:off x="4283968" y="3356992"/>
            <a:ext cx="648072" cy="648072"/>
          </a:xfrm>
          <a:prstGeom prst="mathPlus">
            <a:avLst/>
          </a:prstGeom>
          <a:solidFill>
            <a:srgbClr val="FF0000"/>
          </a:solidFill>
          <a:ln w="63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Igual que"/>
          <p:cNvSpPr/>
          <p:nvPr/>
        </p:nvSpPr>
        <p:spPr>
          <a:xfrm>
            <a:off x="4283968" y="4797152"/>
            <a:ext cx="720080" cy="576064"/>
          </a:xfrm>
          <a:prstGeom prst="mathEqual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7 Cinta hacia abajo"/>
          <p:cNvSpPr/>
          <p:nvPr/>
        </p:nvSpPr>
        <p:spPr>
          <a:xfrm>
            <a:off x="683568" y="5373216"/>
            <a:ext cx="7992888" cy="1224136"/>
          </a:xfrm>
          <a:prstGeom prst="ribbon">
            <a:avLst>
              <a:gd name="adj1" fmla="val 9753"/>
              <a:gd name="adj2" fmla="val 65285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600" b="1" dirty="0" smtClean="0"/>
              <a:t>NEODARWINISMO O TEORÍA SINTÉTICA DE LA EVOLUCIÓN</a:t>
            </a:r>
            <a:endParaRPr lang="es-E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es-ES" sz="3600" dirty="0" smtClean="0"/>
              <a:t>NEODARWINISMO O TEORÍA SINTÉTICA DE LA EVOLUCIÓN</a:t>
            </a:r>
            <a:endParaRPr lang="es-ES" sz="3600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6"/>
          </a:xfrm>
        </p:spPr>
        <p:txBody>
          <a:bodyPr/>
          <a:lstStyle/>
          <a:p>
            <a:r>
              <a:rPr lang="es-ES" sz="2300" dirty="0" smtClean="0"/>
              <a:t>La </a:t>
            </a:r>
            <a:r>
              <a:rPr lang="es-ES" sz="2300" u="sng" dirty="0" smtClean="0"/>
              <a:t>variabilidad en la descendencia</a:t>
            </a:r>
            <a:r>
              <a:rPr lang="es-ES" sz="2300" dirty="0" smtClean="0"/>
              <a:t> se debe a:</a:t>
            </a:r>
          </a:p>
          <a:p>
            <a:endParaRPr lang="es-ES" dirty="0"/>
          </a:p>
        </p:txBody>
      </p:sp>
      <p:sp>
        <p:nvSpPr>
          <p:cNvPr id="5" name="3 Marcador de contenido"/>
          <p:cNvSpPr txBox="1">
            <a:spLocks/>
          </p:cNvSpPr>
          <p:nvPr/>
        </p:nvSpPr>
        <p:spPr>
          <a:xfrm>
            <a:off x="611560" y="2060848"/>
            <a:ext cx="8229600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200" dirty="0" smtClean="0"/>
              <a:t>Mutaciones</a:t>
            </a:r>
            <a:r>
              <a:rPr lang="es-ES" sz="2200" dirty="0" smtClean="0">
                <a:solidFill>
                  <a:srgbClr val="FF0000"/>
                </a:solidFill>
              </a:rPr>
              <a:t>*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kumimoji="0" lang="es-E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Recombinaciones</a:t>
            </a:r>
            <a:r>
              <a:rPr kumimoji="0" lang="es-E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genéticas que se producen durante la meiosis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200" dirty="0" smtClean="0"/>
              <a:t>Cromosomas se agrupan al azar en los gametos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s-ES" sz="2200" dirty="0" smtClean="0"/>
              <a:t>Unión de los gametos al azar </a:t>
            </a:r>
            <a:endParaRPr kumimoji="0" lang="es-E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3 Marcador de contenido"/>
          <p:cNvSpPr txBox="1">
            <a:spLocks/>
          </p:cNvSpPr>
          <p:nvPr/>
        </p:nvSpPr>
        <p:spPr>
          <a:xfrm>
            <a:off x="467544" y="3573016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s-E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selección</a:t>
            </a:r>
            <a:r>
              <a:rPr kumimoji="0" lang="es-ES" sz="23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natural</a:t>
            </a:r>
            <a:r>
              <a:rPr kumimoji="0" lang="es-ES" sz="23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elimina los individuos que presentan unos caracteres y mantiene los individuos que presentan otros. Los genes responsables de estos últimos pasan a la siguiente generación. La selección natural determina que genes perduran.</a:t>
            </a:r>
            <a:endParaRPr kumimoji="0" lang="es-ES" sz="23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3 Marcador de contenido"/>
          <p:cNvSpPr txBox="1">
            <a:spLocks/>
          </p:cNvSpPr>
          <p:nvPr/>
        </p:nvSpPr>
        <p:spPr>
          <a:xfrm>
            <a:off x="467544" y="5229200"/>
            <a:ext cx="8229600" cy="16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s-E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aislamiento</a:t>
            </a:r>
            <a:r>
              <a:rPr kumimoji="0" lang="es-ES" sz="23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reproductivo de las poblaciones</a:t>
            </a:r>
            <a:r>
              <a:rPr lang="es-ES" sz="2300" dirty="0" smtClean="0"/>
              <a:t>, que sea imposible que se crucen individuos de la misma especie pero de diferentes poblaciones. Sólo las poblaciones aisladas pueden dar lugar a especies diferentes.</a:t>
            </a:r>
            <a:endParaRPr kumimoji="0" lang="es-ES" sz="23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prácticas\4 eso\Evolución\imágenes\selección natural.JPG"/>
          <p:cNvPicPr>
            <a:picLocks noChangeAspect="1" noChangeArrowheads="1"/>
          </p:cNvPicPr>
          <p:nvPr/>
        </p:nvPicPr>
        <p:blipFill>
          <a:blip r:embed="rId2" cstate="print"/>
          <a:srcRect b="24381"/>
          <a:stretch>
            <a:fillRect/>
          </a:stretch>
        </p:blipFill>
        <p:spPr bwMode="auto">
          <a:xfrm>
            <a:off x="130416" y="1268760"/>
            <a:ext cx="9013584" cy="4367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s-ES" dirty="0" smtClean="0"/>
              <a:t>ACTIVIDAD PARA CASA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3129211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Página 139. Las adaptaciones (cuadro azul)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otón de acción: Película">
            <a:hlinkClick r:id="rId2" action="ppaction://program" highlightClick="1"/>
          </p:cNvPr>
          <p:cNvSpPr/>
          <p:nvPr/>
        </p:nvSpPr>
        <p:spPr>
          <a:xfrm>
            <a:off x="2627784" y="1556792"/>
            <a:ext cx="3600400" cy="3240360"/>
          </a:xfrm>
          <a:prstGeom prst="actionButtonMovi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b="1" dirty="0" smtClean="0">
              <a:solidFill>
                <a:schemeClr val="tx1"/>
              </a:solidFill>
            </a:endParaRPr>
          </a:p>
          <a:p>
            <a:pPr algn="ctr"/>
            <a:endParaRPr lang="es-ES" b="1" dirty="0" smtClean="0">
              <a:solidFill>
                <a:schemeClr val="tx1"/>
              </a:solidFill>
            </a:endParaRPr>
          </a:p>
          <a:p>
            <a:pPr algn="ctr"/>
            <a:endParaRPr lang="es-ES" b="1" dirty="0" smtClean="0">
              <a:solidFill>
                <a:schemeClr val="tx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endParaRPr lang="es-ES" sz="2000" b="1" dirty="0" smtClean="0">
              <a:solidFill>
                <a:schemeClr val="bg1"/>
              </a:solidFill>
            </a:endParaRPr>
          </a:p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SELECCIÓN NATURAL</a:t>
            </a:r>
            <a:endParaRPr lang="es-E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u="sng" dirty="0" smtClean="0"/>
              <a:t>EXPERIMENTO DE LURIA-DELBRÜCK (1943)</a:t>
            </a:r>
            <a:endParaRPr lang="es-ES" sz="3600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/>
              <a:t>¿APARECEN LAS MUTACIONES DE MANERA ESPONTÁNEA O SON INDUCIDAS POR EL MEDIO?</a:t>
            </a:r>
            <a:endParaRPr lang="es-ES" sz="28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323528" y="3356992"/>
            <a:ext cx="8229600" cy="22322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19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ejemplo que conocemos actualmente que ilustra muy bien este problema… ¿los antibióticos generan la resistencia en las bacterias o existe dicha resistencia en algunas de ellas en ausencia de selección y se manifiesta tras la erradicación del resto por los antibióticos?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u="sng" dirty="0" smtClean="0"/>
              <a:t>EXPERIMENTO DE LURIA-DELBRÜCK (1943)</a:t>
            </a:r>
            <a:endParaRPr lang="es-ES" sz="3600" u="sng" dirty="0"/>
          </a:p>
        </p:txBody>
      </p:sp>
      <p:pic>
        <p:nvPicPr>
          <p:cNvPr id="1025" name="Picture 1" descr="C:\Users\Hp\Desktop\prácticas\4 eso\Evolución\imágenes\LURIA-DELBRÜCK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06" y="1658676"/>
            <a:ext cx="8443366" cy="472265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683568" y="1772816"/>
            <a:ext cx="352839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755576" y="4149080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Flecha derecha"/>
          <p:cNvSpPr/>
          <p:nvPr/>
        </p:nvSpPr>
        <p:spPr>
          <a:xfrm>
            <a:off x="34480" y="4149080"/>
            <a:ext cx="505072" cy="288032"/>
          </a:xfrm>
          <a:prstGeom prst="rightArrow">
            <a:avLst/>
          </a:prstGeom>
          <a:solidFill>
            <a:srgbClr val="FE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Hp\Desktop\prácticas\4 eso\Evolución\imágenes\bacter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6552728" cy="586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ALGUNAS IDEAS SOBRE LA EVOLUCIÓN…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s-ES" sz="2600" dirty="0" smtClean="0"/>
              <a:t>La evolución es “sólo una teoría”, no se no trata de un hecho.</a:t>
            </a:r>
          </a:p>
          <a:p>
            <a:pPr marL="514350" indent="-514350">
              <a:buNone/>
            </a:pPr>
            <a:endParaRPr lang="es-ES" sz="2600" dirty="0" smtClean="0"/>
          </a:p>
        </p:txBody>
      </p:sp>
      <p:pic>
        <p:nvPicPr>
          <p:cNvPr id="7170" name="Picture 2" descr="C:\Users\Hp\Desktop\prácticas\4 eso\Evolución\imágenes\error.jpg"/>
          <p:cNvPicPr>
            <a:picLocks noChangeAspect="1" noChangeArrowheads="1"/>
          </p:cNvPicPr>
          <p:nvPr/>
        </p:nvPicPr>
        <p:blipFill>
          <a:blip r:embed="rId2" cstate="print"/>
          <a:srcRect l="13679" t="13679" r="8807" b="17926"/>
          <a:stretch>
            <a:fillRect/>
          </a:stretch>
        </p:blipFill>
        <p:spPr bwMode="auto">
          <a:xfrm>
            <a:off x="3635896" y="2564904"/>
            <a:ext cx="1468964" cy="1296144"/>
          </a:xfrm>
          <a:prstGeom prst="rect">
            <a:avLst/>
          </a:prstGeom>
          <a:noFill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899592" y="4437112"/>
            <a:ext cx="7402016" cy="1180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222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 UNA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TEORÍA CONFIRMADA POR EVIDENCIAS</a:t>
            </a:r>
            <a:endParaRPr kumimoji="0" lang="es-E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ES UNA ESPECIE?</a:t>
            </a:r>
            <a:endParaRPr lang="es-ES" dirty="0"/>
          </a:p>
        </p:txBody>
      </p:sp>
      <p:pic>
        <p:nvPicPr>
          <p:cNvPr id="5122" name="Picture 2" descr="C:\Users\Hp\Desktop\prácticas\4 eso\Evolución\imágenes\per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88592"/>
            <a:ext cx="5022925" cy="5469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es-ES" sz="4000" dirty="0" smtClean="0"/>
              <a:t>PRUEBAS DE LA EVOLUCIÓN</a:t>
            </a:r>
            <a:endParaRPr lang="es-ES" sz="4000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DFEB423-5013-47B3-A21F-477D44D38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5DFEB423-5013-47B3-A21F-477D44D383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1DA1F6-F3B6-4B59-B3FD-931351D4BC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881DA1F6-F3B6-4B59-B3FD-931351D4BC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8E0BE17-FDE6-43BD-971A-4A0B968CC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68E0BE17-FDE6-43BD-971A-4A0B968CC1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0EDEB16-DBC6-4DC5-BD71-F8CB88E798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50EDEB16-DBC6-4DC5-BD71-F8CB88E798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D5C44D1-D2E1-4268-977E-E3770D3377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9D5C44D1-D2E1-4268-977E-E3770D3377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PALEONTOLÓGICAS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de los </a:t>
            </a:r>
            <a:r>
              <a:rPr lang="es-ES" sz="2400" b="1" dirty="0" smtClean="0"/>
              <a:t>fósiles</a:t>
            </a:r>
            <a:endParaRPr lang="es-ES" sz="24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1916832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Complejidad</a:t>
            </a:r>
            <a:r>
              <a:rPr kumimoji="0" lang="es-ES" sz="26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creciente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fósiles más antiguos están en los estratos inferiores del registro fósil y son del tipo más sencillo.</a:t>
            </a:r>
          </a:p>
          <a:p>
            <a:pPr marL="342900" marR="0" lvl="0" indent="1905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850" dirty="0" smtClean="0"/>
              <a:t>Unicelulares procariotas </a:t>
            </a:r>
            <a:r>
              <a:rPr lang="es-ES" sz="1850" dirty="0" smtClean="0">
                <a:sym typeface="Wingdings" pitchFamily="2" charset="2"/>
              </a:rPr>
              <a:t> unicelulares eucariotas  pluricelulares eucariotas</a:t>
            </a:r>
            <a:endParaRPr kumimoji="0" lang="es-ES" sz="185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467544" y="3573016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u="sng" dirty="0" smtClean="0"/>
              <a:t>Diversidad </a:t>
            </a:r>
            <a:r>
              <a:rPr kumimoji="0" lang="es-ES" sz="26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creciente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el registro fósil se ve como aumenta la diversidad de especies con el tiempo.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467544" y="4725144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u="sng" dirty="0" smtClean="0"/>
              <a:t>Formas intermedias o de transición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fósiles que presentan características combinadas de especies muy diferentes. </a:t>
            </a:r>
            <a:endParaRPr lang="es-ES" sz="2400" dirty="0" smtClean="0"/>
          </a:p>
          <a:p>
            <a:pPr marL="342900" marR="0" lvl="0" indent="19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Ej. </a:t>
            </a:r>
            <a:r>
              <a:rPr lang="es-ES" sz="2400" i="1" noProof="0" dirty="0" smtClean="0"/>
              <a:t>Archaeopteryx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prácticas\4 eso\Evolución\imágenes\archaeoptery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5"/>
            <a:ext cx="3415060" cy="4172093"/>
          </a:xfrm>
          <a:prstGeom prst="rect">
            <a:avLst/>
          </a:prstGeom>
          <a:noFill/>
        </p:spPr>
      </p:pic>
      <p:sp>
        <p:nvSpPr>
          <p:cNvPr id="4" name="2 Marcador de contenido"/>
          <p:cNvSpPr txBox="1">
            <a:spLocks/>
          </p:cNvSpPr>
          <p:nvPr/>
        </p:nvSpPr>
        <p:spPr>
          <a:xfrm>
            <a:off x="1259632" y="5733256"/>
            <a:ext cx="266429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400" i="1" noProof="0" dirty="0" smtClean="0"/>
              <a:t>Archaeopteryx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00808"/>
            <a:ext cx="443879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EMBRIOLÓGICAS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de los </a:t>
            </a:r>
            <a:r>
              <a:rPr lang="es-ES" sz="2400" b="1" dirty="0" smtClean="0"/>
              <a:t>embriones</a:t>
            </a:r>
            <a:endParaRPr lang="es-ES" sz="24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2996952"/>
            <a:ext cx="3888432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noProof="0" dirty="0" smtClean="0"/>
              <a:t>Los embriones de distintos grupos de vertebrados presentan fases iniciales comunes.</a:t>
            </a:r>
            <a:endParaRPr kumimoji="0" lang="es-ES" sz="24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Hp\Desktop\prácticas\4 eso\Evolución\imágenes\pruebas-de-la-evolucion-2013-26-638.jpg"/>
          <p:cNvPicPr>
            <a:picLocks noChangeAspect="1" noChangeArrowheads="1"/>
          </p:cNvPicPr>
          <p:nvPr/>
        </p:nvPicPr>
        <p:blipFill>
          <a:blip r:embed="rId2" cstate="print"/>
          <a:srcRect l="9712" t="20013" r="41705"/>
          <a:stretch>
            <a:fillRect/>
          </a:stretch>
        </p:blipFill>
        <p:spPr bwMode="auto">
          <a:xfrm>
            <a:off x="4788024" y="1844824"/>
            <a:ext cx="3888432" cy="4806512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4860032" y="4437112"/>
            <a:ext cx="396044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ANATÓMICAS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comparado de la </a:t>
            </a:r>
            <a:r>
              <a:rPr lang="es-ES" sz="2400" b="1" dirty="0" smtClean="0"/>
              <a:t>estructura anatómica</a:t>
            </a:r>
            <a:endParaRPr lang="es-ES" sz="24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1916832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Órganos homólogos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su </a:t>
            </a:r>
            <a:r>
              <a:rPr lang="es-ES" sz="2400" dirty="0" smtClean="0"/>
              <a:t>estructura interna es igual o muy semejante, pero pueden realizar funciones diferentes.</a:t>
            </a:r>
            <a:endParaRPr kumimoji="0" lang="es-ES" sz="24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Hp\Desktop\prácticas\4 eso\Evolución\imágenes\homology.jpg"/>
          <p:cNvPicPr>
            <a:picLocks noChangeAspect="1" noChangeArrowheads="1"/>
          </p:cNvPicPr>
          <p:nvPr/>
        </p:nvPicPr>
        <p:blipFill>
          <a:blip r:embed="rId2" cstate="print"/>
          <a:srcRect t="3845" b="7721"/>
          <a:stretch>
            <a:fillRect/>
          </a:stretch>
        </p:blipFill>
        <p:spPr bwMode="auto">
          <a:xfrm>
            <a:off x="1043608" y="3068960"/>
            <a:ext cx="7125216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ANATÓMICAS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400" dirty="0" smtClean="0"/>
              <a:t>Basadas en el estudio comparado de la </a:t>
            </a:r>
            <a:r>
              <a:rPr lang="es-ES" sz="2400" b="1" dirty="0" smtClean="0"/>
              <a:t>estructura anatómica</a:t>
            </a:r>
            <a:endParaRPr lang="es-ES" sz="2400" b="1" dirty="0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467544" y="1844824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600" u="sng" noProof="0" dirty="0" smtClean="0"/>
              <a:t>Órganos vestigiales o rudimentarios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s-ES" sz="24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realizan ninguna función.</a:t>
            </a:r>
            <a:endParaRPr kumimoji="0" lang="es-ES" sz="24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C:\Users\Hp\Desktop\prácticas\4 eso\Evolución\imágenes\apéndice vermifor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276872"/>
            <a:ext cx="4392488" cy="4392488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5436096" y="5589240"/>
            <a:ext cx="792088" cy="288032"/>
          </a:xfrm>
          <a:prstGeom prst="rect">
            <a:avLst/>
          </a:prstGeom>
          <a:noFill/>
          <a:ln>
            <a:solidFill>
              <a:srgbClr val="FE1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5123" name="Picture 3" descr="C:\Users\Hp\Desktop\prácticas\4 eso\Evolución\imágenes\cocci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4080030" cy="3264024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899592" y="5949280"/>
            <a:ext cx="792088" cy="288032"/>
          </a:xfrm>
          <a:prstGeom prst="rect">
            <a:avLst/>
          </a:prstGeom>
          <a:noFill/>
          <a:ln>
            <a:solidFill>
              <a:srgbClr val="FE1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s-ES" dirty="0" smtClean="0"/>
              <a:t>ACTIVIDAD PARA CASA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3129211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Órganos homólogos y análogos; divergencia y convergencia evolutivas. ¿Qué son cada uno y qué relación tienen entre sí?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BIOQUÍMICAS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6792"/>
          </a:xfrm>
        </p:spPr>
        <p:txBody>
          <a:bodyPr>
            <a:normAutofit/>
          </a:bodyPr>
          <a:lstStyle/>
          <a:p>
            <a:pPr algn="just"/>
            <a:r>
              <a:rPr lang="es-ES" sz="2400" dirty="0" smtClean="0"/>
              <a:t>Semejanza entre las moléculas de los organismos y entre los procesos bioquímicos.</a:t>
            </a:r>
          </a:p>
          <a:p>
            <a:pPr algn="just"/>
            <a:r>
              <a:rPr lang="es-ES" sz="2400" dirty="0" smtClean="0"/>
              <a:t>Comparando la estructura molecular de proteínas y ácidos </a:t>
            </a:r>
            <a:r>
              <a:rPr lang="es-ES" sz="2400" dirty="0" err="1" smtClean="0"/>
              <a:t>nucleicos</a:t>
            </a:r>
            <a:r>
              <a:rPr lang="es-ES" sz="2400" dirty="0" smtClean="0"/>
              <a:t> se puede deducir el grado de parentesco.</a:t>
            </a:r>
            <a:endParaRPr lang="es-ES" sz="2400" dirty="0"/>
          </a:p>
        </p:txBody>
      </p:sp>
      <p:pic>
        <p:nvPicPr>
          <p:cNvPr id="6146" name="Picture 2" descr="C:\Users\Hp\Desktop\prácticas\4 eso\Evolución\imágenes\adn.jpg"/>
          <p:cNvPicPr>
            <a:picLocks noChangeAspect="1" noChangeArrowheads="1"/>
          </p:cNvPicPr>
          <p:nvPr/>
        </p:nvPicPr>
        <p:blipFill>
          <a:blip r:embed="rId2" cstate="print"/>
          <a:srcRect l="7424" t="40308" r="10539" b="2924"/>
          <a:stretch>
            <a:fillRect/>
          </a:stretch>
        </p:blipFill>
        <p:spPr bwMode="auto">
          <a:xfrm>
            <a:off x="1403648" y="3356991"/>
            <a:ext cx="5976664" cy="3101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PRUEBAS BIOQUÍMICAS</a:t>
            </a:r>
            <a:endParaRPr lang="es-E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84784"/>
            <a:ext cx="4392488" cy="503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BIOGEOGRÁFICAS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95250" indent="0" algn="just">
              <a:buNone/>
            </a:pPr>
            <a:r>
              <a:rPr lang="es-ES" sz="2600" u="sng" dirty="0" smtClean="0"/>
              <a:t>Endemismos</a:t>
            </a:r>
            <a:r>
              <a:rPr lang="es-ES" sz="2600" dirty="0" smtClean="0"/>
              <a:t> (especies endémicas): especies que sólo viven en un área pequeña, exclusivas de esa zona.</a:t>
            </a:r>
            <a:endParaRPr lang="es-ES" sz="26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7544" y="2852937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Cuanto más aislada está una zona… ¿mayor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 menor número de endemismos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5 Marcador de contenido"/>
          <p:cNvSpPr txBox="1">
            <a:spLocks/>
          </p:cNvSpPr>
          <p:nvPr/>
        </p:nvSpPr>
        <p:spPr>
          <a:xfrm>
            <a:off x="539552" y="4221088"/>
            <a:ext cx="8352928" cy="129614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9525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" sz="600" b="1" noProof="0" dirty="0" smtClean="0">
              <a:solidFill>
                <a:schemeClr val="tx1"/>
              </a:solidFill>
            </a:endParaRPr>
          </a:p>
          <a:p>
            <a:pPr marL="9525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" sz="2600" b="1" noProof="0" dirty="0" smtClean="0">
                <a:solidFill>
                  <a:schemeClr val="tx1"/>
                </a:solidFill>
              </a:rPr>
              <a:t>Cuanto más aisladas están las poblaciones, más probabilidades de evolucionar hacia formas diferentes.</a:t>
            </a:r>
            <a:endParaRPr kumimoji="0" lang="es-ES" sz="26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BIODIVERSIDAD</a:t>
            </a:r>
            <a:endParaRPr lang="es-ES" dirty="0"/>
          </a:p>
        </p:txBody>
      </p:sp>
      <p:pic>
        <p:nvPicPr>
          <p:cNvPr id="4098" name="Picture 2" descr="C:\Users\Hp\Desktop\prácticas\4 eso\Evolución\imágenes\DESIERTO.jpg"/>
          <p:cNvPicPr>
            <a:picLocks noChangeAspect="1" noChangeArrowheads="1"/>
          </p:cNvPicPr>
          <p:nvPr/>
        </p:nvPicPr>
        <p:blipFill>
          <a:blip r:embed="rId2" cstate="print"/>
          <a:srcRect l="9136" r="5510"/>
          <a:stretch>
            <a:fillRect/>
          </a:stretch>
        </p:blipFill>
        <p:spPr bwMode="auto">
          <a:xfrm>
            <a:off x="0" y="1340768"/>
            <a:ext cx="5040560" cy="3048000"/>
          </a:xfrm>
          <a:prstGeom prst="rect">
            <a:avLst/>
          </a:prstGeom>
          <a:noFill/>
        </p:spPr>
      </p:pic>
      <p:pic>
        <p:nvPicPr>
          <p:cNvPr id="4099" name="Picture 3" descr="C:\Users\Hp\Desktop\prácticas\4 eso\Evolución\imágenes\SEL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0988"/>
            <a:ext cx="4716016" cy="3537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PRUEBAS BIOGEOGRÁFICAS</a:t>
            </a:r>
            <a:endParaRPr lang="es-ES" dirty="0"/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13016"/>
            <a:ext cx="7776864" cy="55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prácticas\4 eso\Evolución\imágenes\Dobzhansk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50" y="845626"/>
            <a:ext cx="7559774" cy="528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ESPECIACIÓN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556792"/>
            <a:ext cx="7704856" cy="1036712"/>
          </a:xfr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600" b="1" u="sng" dirty="0" smtClean="0">
                <a:solidFill>
                  <a:schemeClr val="tx1"/>
                </a:solidFill>
              </a:rPr>
              <a:t>ESPECIACIÓN</a:t>
            </a:r>
            <a:r>
              <a:rPr lang="es-ES" sz="2600" b="1" dirty="0" smtClean="0">
                <a:solidFill>
                  <a:schemeClr val="tx1"/>
                </a:solidFill>
              </a:rPr>
              <a:t>: proceso a través del cual surge una especie nueva.</a:t>
            </a:r>
            <a:endParaRPr lang="es-ES" sz="2600" b="1" dirty="0">
              <a:solidFill>
                <a:schemeClr val="tx1"/>
              </a:solidFill>
            </a:endParaRP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2699792" y="2996952"/>
            <a:ext cx="4032448" cy="96470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" sz="2600" noProof="0" dirty="0" smtClean="0">
                <a:solidFill>
                  <a:schemeClr val="tx1"/>
                </a:solidFill>
              </a:rPr>
              <a:t>Aislamiento reproductivo de la población</a:t>
            </a:r>
            <a:endParaRPr kumimoji="0" lang="es-ES" sz="26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5 Conector recto de flecha"/>
          <p:cNvCxnSpPr>
            <a:endCxn id="4" idx="0"/>
          </p:cNvCxnSpPr>
          <p:nvPr/>
        </p:nvCxnSpPr>
        <p:spPr>
          <a:xfrm rot="5400000">
            <a:off x="4391980" y="2672916"/>
            <a:ext cx="64807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>
            <a:stCxn id="4" idx="2"/>
            <a:endCxn id="21" idx="0"/>
          </p:cNvCxnSpPr>
          <p:nvPr/>
        </p:nvCxnSpPr>
        <p:spPr>
          <a:xfrm rot="5400000">
            <a:off x="2894112" y="3047256"/>
            <a:ext cx="907504" cy="27363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>
            <a:stCxn id="4" idx="2"/>
            <a:endCxn id="28" idx="0"/>
          </p:cNvCxnSpPr>
          <p:nvPr/>
        </p:nvCxnSpPr>
        <p:spPr>
          <a:xfrm rot="16200000" flipH="1">
            <a:off x="5594412" y="3083260"/>
            <a:ext cx="907504" cy="26642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>
            <a:stCxn id="4" idx="2"/>
            <a:endCxn id="23" idx="0"/>
          </p:cNvCxnSpPr>
          <p:nvPr/>
        </p:nvCxnSpPr>
        <p:spPr>
          <a:xfrm rot="5400000">
            <a:off x="4262264" y="4415408"/>
            <a:ext cx="90750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Elipse"/>
          <p:cNvSpPr/>
          <p:nvPr/>
        </p:nvSpPr>
        <p:spPr>
          <a:xfrm>
            <a:off x="755576" y="4869160"/>
            <a:ext cx="2448272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MOTIVOS GEOGRÁFICOS</a:t>
            </a:r>
            <a:endParaRPr lang="es-ES" dirty="0"/>
          </a:p>
        </p:txBody>
      </p:sp>
      <p:sp>
        <p:nvSpPr>
          <p:cNvPr id="23" name="22 Elipse"/>
          <p:cNvSpPr/>
          <p:nvPr/>
        </p:nvSpPr>
        <p:spPr>
          <a:xfrm>
            <a:off x="3491880" y="4869160"/>
            <a:ext cx="2448272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MOTIVOS  NO GEOGRÁFICOS</a:t>
            </a:r>
            <a:endParaRPr lang="es-ES" dirty="0"/>
          </a:p>
        </p:txBody>
      </p:sp>
      <p:sp>
        <p:nvSpPr>
          <p:cNvPr id="28" name="27 Elipse"/>
          <p:cNvSpPr/>
          <p:nvPr/>
        </p:nvSpPr>
        <p:spPr>
          <a:xfrm>
            <a:off x="6156176" y="4869160"/>
            <a:ext cx="2448272" cy="12961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ESPECIACIÓN  INSTANTÁNEA POR MUTACIÓN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ESPECIACIÓN ALOPÁTRICA/</a:t>
            </a:r>
            <a:br>
              <a:rPr lang="es-ES" dirty="0" smtClean="0"/>
            </a:br>
            <a:r>
              <a:rPr lang="es-ES" dirty="0" smtClean="0"/>
              <a:t>AISLAMIENTO GEOGRÁFICO</a:t>
            </a:r>
            <a:endParaRPr lang="es-ES" dirty="0"/>
          </a:p>
        </p:txBody>
      </p:sp>
      <p:pic>
        <p:nvPicPr>
          <p:cNvPr id="1026" name="Picture 2" descr="C:\Users\Hp\Desktop\prácticas\4 eso\Evolución\imágenes\especiación alopátrica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582387"/>
            <a:ext cx="4665116" cy="5275613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467544" y="2780928"/>
            <a:ext cx="2664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Surge cuando una barrera geográfica divide una población en 2 grupos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ESPECIACIÓN ALOPÁTRICA/</a:t>
            </a:r>
            <a:br>
              <a:rPr lang="es-ES" dirty="0" smtClean="0"/>
            </a:br>
            <a:r>
              <a:rPr lang="es-ES" dirty="0" smtClean="0"/>
              <a:t>AISLAMIENTO GEOGRÁFICO</a:t>
            </a:r>
            <a:endParaRPr lang="es-ES" dirty="0"/>
          </a:p>
        </p:txBody>
      </p:sp>
      <p:pic>
        <p:nvPicPr>
          <p:cNvPr id="2050" name="Picture 2" descr="C:\Users\Hp\Desktop\prácticas\4 eso\Evolución\imágenes\especiación alopátri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58155"/>
            <a:ext cx="7998805" cy="4695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ESPECIACIÓN SIMPÁTRICA/</a:t>
            </a:r>
            <a:br>
              <a:rPr lang="es-ES" dirty="0" smtClean="0"/>
            </a:br>
            <a:r>
              <a:rPr lang="es-ES" dirty="0" smtClean="0"/>
              <a:t>AISLAMIENTO NO GEOGRÁFICO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>
            <a:normAutofit/>
          </a:bodyPr>
          <a:lstStyle/>
          <a:p>
            <a:pPr algn="just"/>
            <a:r>
              <a:rPr lang="es-ES" sz="2600" dirty="0" smtClean="0"/>
              <a:t>Surge en ausencia de una barrera externa, se da entre poblaciones que viven en el mismo lugar.</a:t>
            </a:r>
            <a:endParaRPr lang="es-ES" sz="26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395536" y="2708920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Después de muchas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generaciones serán tan diferentes que:</a:t>
            </a:r>
          </a:p>
          <a:p>
            <a:pPr marL="971550" lvl="1" indent="-514350" algn="just">
              <a:spcBef>
                <a:spcPct val="20000"/>
              </a:spcBef>
              <a:buFont typeface="+mj-lt"/>
              <a:buAutoNum type="alphaLcPeriod"/>
            </a:pPr>
            <a:r>
              <a:rPr lang="es-ES" sz="2400" dirty="0" smtClean="0"/>
              <a:t>Resultará imposible que se crucen </a:t>
            </a:r>
            <a:r>
              <a:rPr lang="es-ES" sz="2400" dirty="0" smtClean="0">
                <a:sym typeface="Wingdings" pitchFamily="2" charset="2"/>
              </a:rPr>
              <a:t> aislamiento reproductivo </a:t>
            </a:r>
            <a:r>
              <a:rPr lang="es-ES" sz="2400" b="1" dirty="0" err="1" smtClean="0">
                <a:sym typeface="Wingdings" pitchFamily="2" charset="2"/>
              </a:rPr>
              <a:t>precigótico</a:t>
            </a:r>
            <a:endParaRPr lang="es-ES" sz="2400" b="1" dirty="0" smtClean="0"/>
          </a:p>
          <a:p>
            <a:pPr marL="971550" lvl="1" indent="-514350" algn="just">
              <a:spcBef>
                <a:spcPct val="20000"/>
              </a:spcBef>
              <a:buFont typeface="+mj-lt"/>
              <a:buAutoNum type="alphaLcPeriod"/>
            </a:pP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 se cruzan, sus descendientes no serán fértiles </a:t>
            </a: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 aislamiento </a:t>
            </a:r>
            <a:r>
              <a:rPr lang="es-ES" sz="2400" dirty="0" smtClean="0">
                <a:sym typeface="Wingdings" pitchFamily="2" charset="2"/>
              </a:rPr>
              <a:t>reproductivo</a:t>
            </a: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 </a:t>
            </a:r>
            <a:r>
              <a:rPr kumimoji="0" lang="es-ES" sz="2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postcigótico</a:t>
            </a:r>
            <a:endParaRPr kumimoji="0" lang="es-ES" sz="24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PRECIGÓTICO</a:t>
            </a:r>
            <a:endParaRPr lang="es-ES" sz="32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PRECIGÓTICO</a:t>
            </a:r>
            <a:endParaRPr lang="es-ES" sz="32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644008" y="1844824"/>
            <a:ext cx="3528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2 poblaciones se han acostumbrado a vivir en ambientes diferentes</a:t>
            </a:r>
            <a:endParaRPr lang="es-ES" sz="2200" dirty="0"/>
          </a:p>
        </p:txBody>
      </p:sp>
      <p:pic>
        <p:nvPicPr>
          <p:cNvPr id="6148" name="Picture 4" descr="http://images.forwallpaper.com/files/thumbs/preview/28/280303__jungle-tropical-forest_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3356992"/>
            <a:ext cx="5173340" cy="32353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429000"/>
            <a:ext cx="3672408" cy="336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PRECIGÓTICO</a:t>
            </a:r>
            <a:endParaRPr lang="es-ES" sz="32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283968" y="1628800"/>
            <a:ext cx="446449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2 poblaciones (que se han separado un tiempo) han adquirido comportamientos reproductivos tan diferentes que machos y hembras ya no se atraen en el cortejo</a:t>
            </a:r>
            <a:endParaRPr lang="es-ES" sz="2200" dirty="0"/>
          </a:p>
        </p:txBody>
      </p:sp>
      <p:sp>
        <p:nvSpPr>
          <p:cNvPr id="5" name="4 CuadroTexto"/>
          <p:cNvSpPr txBox="1"/>
          <p:nvPr/>
        </p:nvSpPr>
        <p:spPr>
          <a:xfrm>
            <a:off x="1331640" y="3212976"/>
            <a:ext cx="1512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(etológico)</a:t>
            </a:r>
            <a:endParaRPr lang="es-ES" sz="22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286800"/>
            <a:ext cx="4248472" cy="329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PRECIGÓTICO</a:t>
            </a:r>
            <a:endParaRPr lang="es-ES" sz="32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644008" y="1844824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La reproducción ocurre en distintas épocas del año</a:t>
            </a:r>
            <a:endParaRPr lang="es-ES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3096344"/>
          </a:xfrm>
        </p:spPr>
        <p:txBody>
          <a:bodyPr/>
          <a:lstStyle/>
          <a:p>
            <a:pPr algn="ctr">
              <a:buNone/>
            </a:pPr>
            <a:r>
              <a:rPr lang="es-ES" dirty="0" smtClean="0"/>
              <a:t>¿Y LA BIODIVERSIDAD DEL PASADO?</a:t>
            </a:r>
          </a:p>
          <a:p>
            <a:pPr algn="just"/>
            <a:endParaRPr lang="es-ES" sz="2400" dirty="0" smtClean="0"/>
          </a:p>
          <a:p>
            <a:pPr algn="just">
              <a:lnSpc>
                <a:spcPct val="200000"/>
              </a:lnSpc>
            </a:pPr>
            <a:r>
              <a:rPr lang="es-ES" sz="2400" dirty="0" smtClean="0"/>
              <a:t>ESPECIES QUE VIVIERON HACE M.A. Y YA NO EXISTEN</a:t>
            </a:r>
          </a:p>
          <a:p>
            <a:pPr algn="just">
              <a:lnSpc>
                <a:spcPct val="200000"/>
              </a:lnSpc>
            </a:pPr>
            <a:r>
              <a:rPr lang="es-ES" sz="2400" dirty="0" smtClean="0"/>
              <a:t>ESPECIES ACTUALES QUE ANTES NO EXISTÍAN</a:t>
            </a:r>
            <a:endParaRPr lang="es-ES" sz="24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899592" y="3717032"/>
            <a:ext cx="7416824" cy="1179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¿CÓMO APARECIERON</a:t>
            </a:r>
            <a:r>
              <a:rPr kumimoji="0" lang="es-ES" sz="3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ESPECIES</a:t>
            </a:r>
            <a:r>
              <a:rPr kumimoji="0" lang="es-E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5 Cinta hacia abajo"/>
          <p:cNvSpPr/>
          <p:nvPr/>
        </p:nvSpPr>
        <p:spPr>
          <a:xfrm>
            <a:off x="1187624" y="4941168"/>
            <a:ext cx="6480720" cy="1296144"/>
          </a:xfrm>
          <a:prstGeom prst="ribbon">
            <a:avLst>
              <a:gd name="adj1" fmla="val 16667"/>
              <a:gd name="adj2" fmla="val 66106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TEORÍA DE LA EVOLUCIÓN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PRECIGÓTICO</a:t>
            </a:r>
            <a:endParaRPr lang="es-ES" sz="32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67544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Hp\Desktop\prácticas\4 eso\Evolución\imágenes\Rhagoletis pomonella (apple maggot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268760"/>
            <a:ext cx="3312368" cy="2219628"/>
          </a:xfrm>
          <a:prstGeom prst="rect">
            <a:avLst/>
          </a:prstGeom>
          <a:noFill/>
        </p:spPr>
      </p:pic>
      <p:pic>
        <p:nvPicPr>
          <p:cNvPr id="1027" name="Picture 3" descr="C:\Users\Hp\Desktop\prácticas\4 eso\Evolución\imágenes\mosc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959002"/>
            <a:ext cx="7788682" cy="2746639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4283968" y="3429000"/>
            <a:ext cx="3696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err="1" smtClean="0"/>
              <a:t>Rhagoletis</a:t>
            </a:r>
            <a:r>
              <a:rPr lang="es-ES" i="1" dirty="0" smtClean="0"/>
              <a:t> </a:t>
            </a:r>
            <a:r>
              <a:rPr lang="es-ES" i="1" dirty="0" err="1" smtClean="0"/>
              <a:t>pomonella</a:t>
            </a:r>
            <a:r>
              <a:rPr lang="es-ES" i="1" dirty="0" smtClean="0"/>
              <a:t> </a:t>
            </a:r>
            <a:r>
              <a:rPr lang="es-ES" dirty="0" smtClean="0"/>
              <a:t>(</a:t>
            </a:r>
            <a:r>
              <a:rPr lang="es-ES" dirty="0" err="1" smtClean="0"/>
              <a:t>apple</a:t>
            </a:r>
            <a:r>
              <a:rPr lang="es-ES" dirty="0" smtClean="0"/>
              <a:t> </a:t>
            </a:r>
            <a:r>
              <a:rPr lang="es-ES" dirty="0" err="1" smtClean="0"/>
              <a:t>maggot</a:t>
            </a:r>
            <a:r>
              <a:rPr lang="es-ES" dirty="0" smtClean="0"/>
              <a:t>)</a:t>
            </a:r>
            <a:endParaRPr lang="es-E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152775"/>
            <a:ext cx="37528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PRECIGÓTICO</a:t>
            </a:r>
            <a:endParaRPr lang="es-ES" sz="32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499992" y="1772816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2 poblaciones (que se han separado un tiempo) han adquirido formas o tamaños tan diferentes que es imposible la cópula</a:t>
            </a:r>
            <a:endParaRPr lang="es-ES" sz="22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>
                <a:sym typeface="Wingdings" pitchFamily="2" charset="2"/>
              </a:rPr>
              <a:t>AISLAMIENTO REPRODUCTIVO </a:t>
            </a:r>
            <a:r>
              <a:rPr lang="es-ES" sz="3200" b="1" dirty="0" smtClean="0">
                <a:sym typeface="Wingdings" pitchFamily="2" charset="2"/>
              </a:rPr>
              <a:t>POSTCIGÓTICO</a:t>
            </a:r>
            <a:endParaRPr lang="es-ES" sz="3200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500" dirty="0" smtClean="0"/>
              <a:t>ESPECIACIÓN INSTANTÁNEA POR MUTACIÓN</a:t>
            </a:r>
            <a:endParaRPr lang="es-ES" sz="35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600" dirty="0" smtClean="0"/>
              <a:t>Causada por mutaciones especiales </a:t>
            </a:r>
            <a:r>
              <a:rPr lang="es-ES" sz="2600" dirty="0" smtClean="0">
                <a:sym typeface="Wingdings" pitchFamily="2" charset="2"/>
              </a:rPr>
              <a:t> duplicación de los cromosomas</a:t>
            </a:r>
          </a:p>
        </p:txBody>
      </p:sp>
      <p:cxnSp>
        <p:nvCxnSpPr>
          <p:cNvPr id="4" name="3 Conector recto de flecha"/>
          <p:cNvCxnSpPr>
            <a:endCxn id="5" idx="0"/>
          </p:cNvCxnSpPr>
          <p:nvPr/>
        </p:nvCxnSpPr>
        <p:spPr>
          <a:xfrm rot="5400000">
            <a:off x="4212754" y="2636912"/>
            <a:ext cx="575270" cy="7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2 Marcador de contenido"/>
          <p:cNvSpPr txBox="1">
            <a:spLocks/>
          </p:cNvSpPr>
          <p:nvPr/>
        </p:nvSpPr>
        <p:spPr>
          <a:xfrm>
            <a:off x="755576" y="2924944"/>
            <a:ext cx="7488832" cy="9647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Esto impide</a:t>
            </a:r>
            <a:r>
              <a:rPr kumimoji="0" lang="es-ES" sz="26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reproducción de un individuo con otros de la especie progenitora</a:t>
            </a:r>
            <a:endParaRPr kumimoji="0" lang="es-E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</p:txBody>
      </p:sp>
      <p:sp>
        <p:nvSpPr>
          <p:cNvPr id="14" name="13 Explosión 2"/>
          <p:cNvSpPr/>
          <p:nvPr/>
        </p:nvSpPr>
        <p:spPr>
          <a:xfrm>
            <a:off x="2915816" y="4005064"/>
            <a:ext cx="3456384" cy="2376264"/>
          </a:xfrm>
          <a:prstGeom prst="irregularSeal2">
            <a:avLst/>
          </a:prstGeom>
          <a:solidFill>
            <a:srgbClr val="FF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NUEVA ESPECIE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¿QUÉ ES?</a:t>
            </a:r>
            <a:endParaRPr lang="es-ES" sz="3600" dirty="0"/>
          </a:p>
        </p:txBody>
      </p:sp>
      <p:pic>
        <p:nvPicPr>
          <p:cNvPr id="1026" name="Picture 2" descr="C:\Users\Hp\Desktop\prácticas\4 eso\Evolución\imágenes\mai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44824"/>
            <a:ext cx="6029328" cy="4519529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3275856" y="1844824"/>
            <a:ext cx="4608512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467544" y="692696"/>
            <a:ext cx="2232248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SELECCIÓN ARTIFICIAL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 smtClean="0"/>
              <a:t>¿SE PARECEN? ¿QUÉ TIENEN EN COMÚN?</a:t>
            </a:r>
            <a:endParaRPr lang="es-ES" dirty="0"/>
          </a:p>
        </p:txBody>
      </p:sp>
      <p:pic>
        <p:nvPicPr>
          <p:cNvPr id="2050" name="Picture 2" descr="C:\Users\Hp\Desktop\prácticas\4 eso\Evolución\imágenes\brassi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1441" y="1600200"/>
            <a:ext cx="6321117" cy="4525963"/>
          </a:xfrm>
          <a:prstGeom prst="rect">
            <a:avLst/>
          </a:prstGeom>
          <a:noFill/>
        </p:spPr>
      </p:pic>
      <p:sp>
        <p:nvSpPr>
          <p:cNvPr id="5" name="4 Forma libre"/>
          <p:cNvSpPr/>
          <p:nvPr/>
        </p:nvSpPr>
        <p:spPr>
          <a:xfrm>
            <a:off x="2306118" y="2636912"/>
            <a:ext cx="4786162" cy="3600400"/>
          </a:xfrm>
          <a:custGeom>
            <a:avLst/>
            <a:gdLst>
              <a:gd name="connsiteX0" fmla="*/ 151100 w 4786162"/>
              <a:gd name="connsiteY0" fmla="*/ 2714928 h 3457621"/>
              <a:gd name="connsiteX1" fmla="*/ 119569 w 4786162"/>
              <a:gd name="connsiteY1" fmla="*/ 2651866 h 3457621"/>
              <a:gd name="connsiteX2" fmla="*/ 103803 w 4786162"/>
              <a:gd name="connsiteY2" fmla="*/ 2588804 h 3457621"/>
              <a:gd name="connsiteX3" fmla="*/ 88038 w 4786162"/>
              <a:gd name="connsiteY3" fmla="*/ 2541508 h 3457621"/>
              <a:gd name="connsiteX4" fmla="*/ 72272 w 4786162"/>
              <a:gd name="connsiteY4" fmla="*/ 2478446 h 3457621"/>
              <a:gd name="connsiteX5" fmla="*/ 40741 w 4786162"/>
              <a:gd name="connsiteY5" fmla="*/ 2383853 h 3457621"/>
              <a:gd name="connsiteX6" fmla="*/ 40741 w 4786162"/>
              <a:gd name="connsiteY6" fmla="*/ 2068542 h 3457621"/>
              <a:gd name="connsiteX7" fmla="*/ 135334 w 4786162"/>
              <a:gd name="connsiteY7" fmla="*/ 1973949 h 3457621"/>
              <a:gd name="connsiteX8" fmla="*/ 261458 w 4786162"/>
              <a:gd name="connsiteY8" fmla="*/ 1832059 h 3457621"/>
              <a:gd name="connsiteX9" fmla="*/ 308755 w 4786162"/>
              <a:gd name="connsiteY9" fmla="*/ 1816294 h 3457621"/>
              <a:gd name="connsiteX10" fmla="*/ 324520 w 4786162"/>
              <a:gd name="connsiteY10" fmla="*/ 1768997 h 3457621"/>
              <a:gd name="connsiteX11" fmla="*/ 324520 w 4786162"/>
              <a:gd name="connsiteY11" fmla="*/ 1091080 h 3457621"/>
              <a:gd name="connsiteX12" fmla="*/ 308755 w 4786162"/>
              <a:gd name="connsiteY12" fmla="*/ 996487 h 3457621"/>
              <a:gd name="connsiteX13" fmla="*/ 292989 w 4786162"/>
              <a:gd name="connsiteY13" fmla="*/ 838832 h 3457621"/>
              <a:gd name="connsiteX14" fmla="*/ 261458 w 4786162"/>
              <a:gd name="connsiteY14" fmla="*/ 681177 h 3457621"/>
              <a:gd name="connsiteX15" fmla="*/ 245693 w 4786162"/>
              <a:gd name="connsiteY15" fmla="*/ 618115 h 3457621"/>
              <a:gd name="connsiteX16" fmla="*/ 214162 w 4786162"/>
              <a:gd name="connsiteY16" fmla="*/ 460459 h 3457621"/>
              <a:gd name="connsiteX17" fmla="*/ 340286 w 4786162"/>
              <a:gd name="connsiteY17" fmla="*/ 397397 h 3457621"/>
              <a:gd name="connsiteX18" fmla="*/ 419114 w 4786162"/>
              <a:gd name="connsiteY18" fmla="*/ 381632 h 3457621"/>
              <a:gd name="connsiteX19" fmla="*/ 545238 w 4786162"/>
              <a:gd name="connsiteY19" fmla="*/ 365866 h 3457621"/>
              <a:gd name="connsiteX20" fmla="*/ 655596 w 4786162"/>
              <a:gd name="connsiteY20" fmla="*/ 334335 h 3457621"/>
              <a:gd name="connsiteX21" fmla="*/ 718658 w 4786162"/>
              <a:gd name="connsiteY21" fmla="*/ 318570 h 3457621"/>
              <a:gd name="connsiteX22" fmla="*/ 829017 w 4786162"/>
              <a:gd name="connsiteY22" fmla="*/ 271273 h 3457621"/>
              <a:gd name="connsiteX23" fmla="*/ 1333514 w 4786162"/>
              <a:gd name="connsiteY23" fmla="*/ 255508 h 3457621"/>
              <a:gd name="connsiteX24" fmla="*/ 1538465 w 4786162"/>
              <a:gd name="connsiteY24" fmla="*/ 223977 h 3457621"/>
              <a:gd name="connsiteX25" fmla="*/ 1743417 w 4786162"/>
              <a:gd name="connsiteY25" fmla="*/ 255508 h 3457621"/>
              <a:gd name="connsiteX26" fmla="*/ 1790714 w 4786162"/>
              <a:gd name="connsiteY26" fmla="*/ 271273 h 3457621"/>
              <a:gd name="connsiteX27" fmla="*/ 1916838 w 4786162"/>
              <a:gd name="connsiteY27" fmla="*/ 302804 h 3457621"/>
              <a:gd name="connsiteX28" fmla="*/ 2200617 w 4786162"/>
              <a:gd name="connsiteY28" fmla="*/ 287039 h 3457621"/>
              <a:gd name="connsiteX29" fmla="*/ 2310976 w 4786162"/>
              <a:gd name="connsiteY29" fmla="*/ 255508 h 3457621"/>
              <a:gd name="connsiteX30" fmla="*/ 2531693 w 4786162"/>
              <a:gd name="connsiteY30" fmla="*/ 160915 h 3457621"/>
              <a:gd name="connsiteX31" fmla="*/ 2578989 w 4786162"/>
              <a:gd name="connsiteY31" fmla="*/ 129384 h 3457621"/>
              <a:gd name="connsiteX32" fmla="*/ 2563224 w 4786162"/>
              <a:gd name="connsiteY32" fmla="*/ 50556 h 3457621"/>
              <a:gd name="connsiteX33" fmla="*/ 2547458 w 4786162"/>
              <a:gd name="connsiteY33" fmla="*/ 3259 h 3457621"/>
              <a:gd name="connsiteX34" fmla="*/ 2642051 w 4786162"/>
              <a:gd name="connsiteY34" fmla="*/ 66322 h 3457621"/>
              <a:gd name="connsiteX35" fmla="*/ 2689348 w 4786162"/>
              <a:gd name="connsiteY35" fmla="*/ 82087 h 3457621"/>
              <a:gd name="connsiteX36" fmla="*/ 2941596 w 4786162"/>
              <a:gd name="connsiteY36" fmla="*/ 66322 h 3457621"/>
              <a:gd name="connsiteX37" fmla="*/ 3004658 w 4786162"/>
              <a:gd name="connsiteY37" fmla="*/ 50556 h 3457621"/>
              <a:gd name="connsiteX38" fmla="*/ 3130782 w 4786162"/>
              <a:gd name="connsiteY38" fmla="*/ 66322 h 3457621"/>
              <a:gd name="connsiteX39" fmla="*/ 3178079 w 4786162"/>
              <a:gd name="connsiteY39" fmla="*/ 97853 h 3457621"/>
              <a:gd name="connsiteX40" fmla="*/ 3335734 w 4786162"/>
              <a:gd name="connsiteY40" fmla="*/ 129384 h 3457621"/>
              <a:gd name="connsiteX41" fmla="*/ 3383031 w 4786162"/>
              <a:gd name="connsiteY41" fmla="*/ 145149 h 3457621"/>
              <a:gd name="connsiteX42" fmla="*/ 3414562 w 4786162"/>
              <a:gd name="connsiteY42" fmla="*/ 192446 h 3457621"/>
              <a:gd name="connsiteX43" fmla="*/ 3855996 w 4786162"/>
              <a:gd name="connsiteY43" fmla="*/ 208211 h 3457621"/>
              <a:gd name="connsiteX44" fmla="*/ 3919058 w 4786162"/>
              <a:gd name="connsiteY44" fmla="*/ 255508 h 3457621"/>
              <a:gd name="connsiteX45" fmla="*/ 3966355 w 4786162"/>
              <a:gd name="connsiteY45" fmla="*/ 302804 h 3457621"/>
              <a:gd name="connsiteX46" fmla="*/ 4108245 w 4786162"/>
              <a:gd name="connsiteY46" fmla="*/ 334335 h 3457621"/>
              <a:gd name="connsiteX47" fmla="*/ 4155541 w 4786162"/>
              <a:gd name="connsiteY47" fmla="*/ 381632 h 3457621"/>
              <a:gd name="connsiteX48" fmla="*/ 4265900 w 4786162"/>
              <a:gd name="connsiteY48" fmla="*/ 491991 h 3457621"/>
              <a:gd name="connsiteX49" fmla="*/ 4470851 w 4786162"/>
              <a:gd name="connsiteY49" fmla="*/ 507756 h 3457621"/>
              <a:gd name="connsiteX50" fmla="*/ 4502382 w 4786162"/>
              <a:gd name="connsiteY50" fmla="*/ 555053 h 3457621"/>
              <a:gd name="connsiteX51" fmla="*/ 4518148 w 4786162"/>
              <a:gd name="connsiteY51" fmla="*/ 712708 h 3457621"/>
              <a:gd name="connsiteX52" fmla="*/ 4533914 w 4786162"/>
              <a:gd name="connsiteY52" fmla="*/ 760004 h 3457621"/>
              <a:gd name="connsiteX53" fmla="*/ 4502382 w 4786162"/>
              <a:gd name="connsiteY53" fmla="*/ 1122611 h 3457621"/>
              <a:gd name="connsiteX54" fmla="*/ 4486617 w 4786162"/>
              <a:gd name="connsiteY54" fmla="*/ 1185673 h 3457621"/>
              <a:gd name="connsiteX55" fmla="*/ 4423555 w 4786162"/>
              <a:gd name="connsiteY55" fmla="*/ 1280266 h 3457621"/>
              <a:gd name="connsiteX56" fmla="*/ 4328962 w 4786162"/>
              <a:gd name="connsiteY56" fmla="*/ 1406391 h 3457621"/>
              <a:gd name="connsiteX57" fmla="*/ 4281665 w 4786162"/>
              <a:gd name="connsiteY57" fmla="*/ 1532515 h 3457621"/>
              <a:gd name="connsiteX58" fmla="*/ 4265900 w 4786162"/>
              <a:gd name="connsiteY58" fmla="*/ 1595577 h 3457621"/>
              <a:gd name="connsiteX59" fmla="*/ 4297431 w 4786162"/>
              <a:gd name="connsiteY59" fmla="*/ 1847825 h 3457621"/>
              <a:gd name="connsiteX60" fmla="*/ 4360493 w 4786162"/>
              <a:gd name="connsiteY60" fmla="*/ 1863591 h 3457621"/>
              <a:gd name="connsiteX61" fmla="*/ 4407789 w 4786162"/>
              <a:gd name="connsiteY61" fmla="*/ 1895122 h 3457621"/>
              <a:gd name="connsiteX62" fmla="*/ 4533914 w 4786162"/>
              <a:gd name="connsiteY62" fmla="*/ 1926653 h 3457621"/>
              <a:gd name="connsiteX63" fmla="*/ 4660038 w 4786162"/>
              <a:gd name="connsiteY63" fmla="*/ 1958184 h 3457621"/>
              <a:gd name="connsiteX64" fmla="*/ 4707334 w 4786162"/>
              <a:gd name="connsiteY64" fmla="*/ 1973949 h 3457621"/>
              <a:gd name="connsiteX65" fmla="*/ 4786162 w 4786162"/>
              <a:gd name="connsiteY65" fmla="*/ 1989715 h 3457621"/>
              <a:gd name="connsiteX66" fmla="*/ 4770396 w 4786162"/>
              <a:gd name="connsiteY66" fmla="*/ 2273494 h 3457621"/>
              <a:gd name="connsiteX67" fmla="*/ 4738865 w 4786162"/>
              <a:gd name="connsiteY67" fmla="*/ 2320791 h 3457621"/>
              <a:gd name="connsiteX68" fmla="*/ 4660038 w 4786162"/>
              <a:gd name="connsiteY68" fmla="*/ 2462680 h 3457621"/>
              <a:gd name="connsiteX69" fmla="*/ 4612741 w 4786162"/>
              <a:gd name="connsiteY69" fmla="*/ 2509977 h 3457621"/>
              <a:gd name="connsiteX70" fmla="*/ 4565445 w 4786162"/>
              <a:gd name="connsiteY70" fmla="*/ 2573039 h 3457621"/>
              <a:gd name="connsiteX71" fmla="*/ 4486617 w 4786162"/>
              <a:gd name="connsiteY71" fmla="*/ 2699163 h 3457621"/>
              <a:gd name="connsiteX72" fmla="*/ 4470851 w 4786162"/>
              <a:gd name="connsiteY72" fmla="*/ 2746459 h 3457621"/>
              <a:gd name="connsiteX73" fmla="*/ 4423555 w 4786162"/>
              <a:gd name="connsiteY73" fmla="*/ 2793756 h 3457621"/>
              <a:gd name="connsiteX74" fmla="*/ 4297431 w 4786162"/>
              <a:gd name="connsiteY74" fmla="*/ 2935646 h 3457621"/>
              <a:gd name="connsiteX75" fmla="*/ 4155541 w 4786162"/>
              <a:gd name="connsiteY75" fmla="*/ 3046004 h 3457621"/>
              <a:gd name="connsiteX76" fmla="*/ 3982120 w 4786162"/>
              <a:gd name="connsiteY76" fmla="*/ 3172128 h 3457621"/>
              <a:gd name="connsiteX77" fmla="*/ 3871762 w 4786162"/>
              <a:gd name="connsiteY77" fmla="*/ 3219425 h 3457621"/>
              <a:gd name="connsiteX78" fmla="*/ 3745638 w 4786162"/>
              <a:gd name="connsiteY78" fmla="*/ 3298253 h 3457621"/>
              <a:gd name="connsiteX79" fmla="*/ 3635279 w 4786162"/>
              <a:gd name="connsiteY79" fmla="*/ 3329784 h 3457621"/>
              <a:gd name="connsiteX80" fmla="*/ 3367265 w 4786162"/>
              <a:gd name="connsiteY80" fmla="*/ 3377080 h 3457621"/>
              <a:gd name="connsiteX81" fmla="*/ 3256907 w 4786162"/>
              <a:gd name="connsiteY81" fmla="*/ 3392846 h 3457621"/>
              <a:gd name="connsiteX82" fmla="*/ 2547458 w 4786162"/>
              <a:gd name="connsiteY82" fmla="*/ 3440142 h 3457621"/>
              <a:gd name="connsiteX83" fmla="*/ 2090258 w 4786162"/>
              <a:gd name="connsiteY83" fmla="*/ 3424377 h 3457621"/>
              <a:gd name="connsiteX84" fmla="*/ 2042962 w 4786162"/>
              <a:gd name="connsiteY84" fmla="*/ 3392846 h 3457621"/>
              <a:gd name="connsiteX85" fmla="*/ 1964134 w 4786162"/>
              <a:gd name="connsiteY85" fmla="*/ 3361315 h 3457621"/>
              <a:gd name="connsiteX86" fmla="*/ 1838010 w 4786162"/>
              <a:gd name="connsiteY86" fmla="*/ 3329784 h 3457621"/>
              <a:gd name="connsiteX87" fmla="*/ 1680355 w 4786162"/>
              <a:gd name="connsiteY87" fmla="*/ 3298253 h 3457621"/>
              <a:gd name="connsiteX88" fmla="*/ 1522700 w 4786162"/>
              <a:gd name="connsiteY88" fmla="*/ 3282487 h 3457621"/>
              <a:gd name="connsiteX89" fmla="*/ 1301982 w 4786162"/>
              <a:gd name="connsiteY89" fmla="*/ 3235191 h 3457621"/>
              <a:gd name="connsiteX90" fmla="*/ 1175858 w 4786162"/>
              <a:gd name="connsiteY90" fmla="*/ 3203659 h 3457621"/>
              <a:gd name="connsiteX91" fmla="*/ 1112796 w 4786162"/>
              <a:gd name="connsiteY91" fmla="*/ 3187894 h 3457621"/>
              <a:gd name="connsiteX92" fmla="*/ 1049734 w 4786162"/>
              <a:gd name="connsiteY92" fmla="*/ 3156363 h 3457621"/>
              <a:gd name="connsiteX93" fmla="*/ 986672 w 4786162"/>
              <a:gd name="connsiteY93" fmla="*/ 3140597 h 3457621"/>
              <a:gd name="connsiteX94" fmla="*/ 813251 w 4786162"/>
              <a:gd name="connsiteY94" fmla="*/ 3109066 h 3457621"/>
              <a:gd name="connsiteX95" fmla="*/ 671362 w 4786162"/>
              <a:gd name="connsiteY95" fmla="*/ 3046004 h 3457621"/>
              <a:gd name="connsiteX96" fmla="*/ 608300 w 4786162"/>
              <a:gd name="connsiteY96" fmla="*/ 3030239 h 3457621"/>
              <a:gd name="connsiteX97" fmla="*/ 545238 w 4786162"/>
              <a:gd name="connsiteY97" fmla="*/ 2982942 h 3457621"/>
              <a:gd name="connsiteX98" fmla="*/ 466410 w 4786162"/>
              <a:gd name="connsiteY98" fmla="*/ 2951411 h 3457621"/>
              <a:gd name="connsiteX99" fmla="*/ 419114 w 4786162"/>
              <a:gd name="connsiteY99" fmla="*/ 2904115 h 3457621"/>
              <a:gd name="connsiteX100" fmla="*/ 324520 w 4786162"/>
              <a:gd name="connsiteY100" fmla="*/ 2856818 h 3457621"/>
              <a:gd name="connsiteX101" fmla="*/ 229927 w 4786162"/>
              <a:gd name="connsiteY101" fmla="*/ 2809522 h 3457621"/>
              <a:gd name="connsiteX102" fmla="*/ 151100 w 4786162"/>
              <a:gd name="connsiteY102" fmla="*/ 2714928 h 345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786162" h="3457621">
                <a:moveTo>
                  <a:pt x="151100" y="2714928"/>
                </a:moveTo>
                <a:cubicBezTo>
                  <a:pt x="132707" y="2688652"/>
                  <a:pt x="127821" y="2673871"/>
                  <a:pt x="119569" y="2651866"/>
                </a:cubicBezTo>
                <a:cubicBezTo>
                  <a:pt x="111961" y="2631578"/>
                  <a:pt x="109756" y="2609638"/>
                  <a:pt x="103803" y="2588804"/>
                </a:cubicBezTo>
                <a:cubicBezTo>
                  <a:pt x="99238" y="2572825"/>
                  <a:pt x="92603" y="2557487"/>
                  <a:pt x="88038" y="2541508"/>
                </a:cubicBezTo>
                <a:cubicBezTo>
                  <a:pt x="82085" y="2520674"/>
                  <a:pt x="78498" y="2499200"/>
                  <a:pt x="72272" y="2478446"/>
                </a:cubicBezTo>
                <a:cubicBezTo>
                  <a:pt x="62721" y="2446611"/>
                  <a:pt x="40741" y="2383853"/>
                  <a:pt x="40741" y="2383853"/>
                </a:cubicBezTo>
                <a:cubicBezTo>
                  <a:pt x="22688" y="2275529"/>
                  <a:pt x="0" y="2184946"/>
                  <a:pt x="40741" y="2068542"/>
                </a:cubicBezTo>
                <a:cubicBezTo>
                  <a:pt x="55472" y="2026454"/>
                  <a:pt x="110599" y="2011051"/>
                  <a:pt x="135334" y="1973949"/>
                </a:cubicBezTo>
                <a:cubicBezTo>
                  <a:pt x="165378" y="1928883"/>
                  <a:pt x="215179" y="1847485"/>
                  <a:pt x="261458" y="1832059"/>
                </a:cubicBezTo>
                <a:lnTo>
                  <a:pt x="308755" y="1816294"/>
                </a:lnTo>
                <a:cubicBezTo>
                  <a:pt x="314010" y="1800528"/>
                  <a:pt x="320915" y="1785220"/>
                  <a:pt x="324520" y="1768997"/>
                </a:cubicBezTo>
                <a:cubicBezTo>
                  <a:pt x="373390" y="1549083"/>
                  <a:pt x="334304" y="1301436"/>
                  <a:pt x="324520" y="1091080"/>
                </a:cubicBezTo>
                <a:cubicBezTo>
                  <a:pt x="323035" y="1059149"/>
                  <a:pt x="312720" y="1028206"/>
                  <a:pt x="308755" y="996487"/>
                </a:cubicBezTo>
                <a:cubicBezTo>
                  <a:pt x="302204" y="944081"/>
                  <a:pt x="300824" y="891061"/>
                  <a:pt x="292989" y="838832"/>
                </a:cubicBezTo>
                <a:cubicBezTo>
                  <a:pt x="285039" y="785833"/>
                  <a:pt x="274456" y="733169"/>
                  <a:pt x="261458" y="681177"/>
                </a:cubicBezTo>
                <a:cubicBezTo>
                  <a:pt x="256203" y="660156"/>
                  <a:pt x="249569" y="639433"/>
                  <a:pt x="245693" y="618115"/>
                </a:cubicBezTo>
                <a:cubicBezTo>
                  <a:pt x="216708" y="458697"/>
                  <a:pt x="246538" y="557592"/>
                  <a:pt x="214162" y="460459"/>
                </a:cubicBezTo>
                <a:cubicBezTo>
                  <a:pt x="264196" y="385409"/>
                  <a:pt x="225702" y="418230"/>
                  <a:pt x="340286" y="397397"/>
                </a:cubicBezTo>
                <a:cubicBezTo>
                  <a:pt x="366650" y="392604"/>
                  <a:pt x="392629" y="385707"/>
                  <a:pt x="419114" y="381632"/>
                </a:cubicBezTo>
                <a:cubicBezTo>
                  <a:pt x="460990" y="375190"/>
                  <a:pt x="503446" y="372831"/>
                  <a:pt x="545238" y="365866"/>
                </a:cubicBezTo>
                <a:cubicBezTo>
                  <a:pt x="604395" y="356006"/>
                  <a:pt x="603104" y="349333"/>
                  <a:pt x="655596" y="334335"/>
                </a:cubicBezTo>
                <a:cubicBezTo>
                  <a:pt x="676430" y="328382"/>
                  <a:pt x="698295" y="325975"/>
                  <a:pt x="718658" y="318570"/>
                </a:cubicBezTo>
                <a:cubicBezTo>
                  <a:pt x="756271" y="304893"/>
                  <a:pt x="789203" y="275356"/>
                  <a:pt x="829017" y="271273"/>
                </a:cubicBezTo>
                <a:cubicBezTo>
                  <a:pt x="996387" y="254107"/>
                  <a:pt x="1165348" y="260763"/>
                  <a:pt x="1333514" y="255508"/>
                </a:cubicBezTo>
                <a:cubicBezTo>
                  <a:pt x="1410044" y="229997"/>
                  <a:pt x="1430597" y="219287"/>
                  <a:pt x="1538465" y="223977"/>
                </a:cubicBezTo>
                <a:cubicBezTo>
                  <a:pt x="1607521" y="226980"/>
                  <a:pt x="1675100" y="244998"/>
                  <a:pt x="1743417" y="255508"/>
                </a:cubicBezTo>
                <a:cubicBezTo>
                  <a:pt x="1759183" y="260763"/>
                  <a:pt x="1774681" y="266900"/>
                  <a:pt x="1790714" y="271273"/>
                </a:cubicBezTo>
                <a:cubicBezTo>
                  <a:pt x="1832522" y="282675"/>
                  <a:pt x="1916838" y="302804"/>
                  <a:pt x="1916838" y="302804"/>
                </a:cubicBezTo>
                <a:cubicBezTo>
                  <a:pt x="2011431" y="297549"/>
                  <a:pt x="2106553" y="298327"/>
                  <a:pt x="2200617" y="287039"/>
                </a:cubicBezTo>
                <a:cubicBezTo>
                  <a:pt x="2238603" y="282481"/>
                  <a:pt x="2274681" y="267606"/>
                  <a:pt x="2310976" y="255508"/>
                </a:cubicBezTo>
                <a:cubicBezTo>
                  <a:pt x="2397357" y="226714"/>
                  <a:pt x="2454059" y="204045"/>
                  <a:pt x="2531693" y="160915"/>
                </a:cubicBezTo>
                <a:cubicBezTo>
                  <a:pt x="2548256" y="151713"/>
                  <a:pt x="2563224" y="139894"/>
                  <a:pt x="2578989" y="129384"/>
                </a:cubicBezTo>
                <a:cubicBezTo>
                  <a:pt x="2573734" y="103108"/>
                  <a:pt x="2569723" y="76552"/>
                  <a:pt x="2563224" y="50556"/>
                </a:cubicBezTo>
                <a:cubicBezTo>
                  <a:pt x="2559193" y="34434"/>
                  <a:pt x="2531162" y="0"/>
                  <a:pt x="2547458" y="3259"/>
                </a:cubicBezTo>
                <a:cubicBezTo>
                  <a:pt x="2584618" y="10691"/>
                  <a:pt x="2606100" y="54339"/>
                  <a:pt x="2642051" y="66322"/>
                </a:cubicBezTo>
                <a:lnTo>
                  <a:pt x="2689348" y="82087"/>
                </a:lnTo>
                <a:cubicBezTo>
                  <a:pt x="2773431" y="76832"/>
                  <a:pt x="2857767" y="74705"/>
                  <a:pt x="2941596" y="66322"/>
                </a:cubicBezTo>
                <a:cubicBezTo>
                  <a:pt x="2963156" y="64166"/>
                  <a:pt x="2982990" y="50556"/>
                  <a:pt x="3004658" y="50556"/>
                </a:cubicBezTo>
                <a:cubicBezTo>
                  <a:pt x="3047027" y="50556"/>
                  <a:pt x="3088741" y="61067"/>
                  <a:pt x="3130782" y="66322"/>
                </a:cubicBezTo>
                <a:cubicBezTo>
                  <a:pt x="3146548" y="76832"/>
                  <a:pt x="3161131" y="89379"/>
                  <a:pt x="3178079" y="97853"/>
                </a:cubicBezTo>
                <a:cubicBezTo>
                  <a:pt x="3222103" y="119865"/>
                  <a:pt x="3295070" y="123575"/>
                  <a:pt x="3335734" y="129384"/>
                </a:cubicBezTo>
                <a:cubicBezTo>
                  <a:pt x="3351500" y="134639"/>
                  <a:pt x="3370054" y="134768"/>
                  <a:pt x="3383031" y="145149"/>
                </a:cubicBezTo>
                <a:cubicBezTo>
                  <a:pt x="3397827" y="156986"/>
                  <a:pt x="3395780" y="189942"/>
                  <a:pt x="3414562" y="192446"/>
                </a:cubicBezTo>
                <a:cubicBezTo>
                  <a:pt x="3560509" y="211906"/>
                  <a:pt x="3708851" y="202956"/>
                  <a:pt x="3855996" y="208211"/>
                </a:cubicBezTo>
                <a:cubicBezTo>
                  <a:pt x="3877017" y="223977"/>
                  <a:pt x="3899108" y="238408"/>
                  <a:pt x="3919058" y="255508"/>
                </a:cubicBezTo>
                <a:cubicBezTo>
                  <a:pt x="3935986" y="270018"/>
                  <a:pt x="3947804" y="290437"/>
                  <a:pt x="3966355" y="302804"/>
                </a:cubicBezTo>
                <a:cubicBezTo>
                  <a:pt x="3992232" y="320055"/>
                  <a:pt x="4096794" y="332427"/>
                  <a:pt x="4108245" y="334335"/>
                </a:cubicBezTo>
                <a:cubicBezTo>
                  <a:pt x="4124010" y="350101"/>
                  <a:pt x="4141853" y="364033"/>
                  <a:pt x="4155541" y="381632"/>
                </a:cubicBezTo>
                <a:cubicBezTo>
                  <a:pt x="4207091" y="447912"/>
                  <a:pt x="4191743" y="482721"/>
                  <a:pt x="4265900" y="491991"/>
                </a:cubicBezTo>
                <a:cubicBezTo>
                  <a:pt x="4333890" y="500490"/>
                  <a:pt x="4402534" y="502501"/>
                  <a:pt x="4470851" y="507756"/>
                </a:cubicBezTo>
                <a:cubicBezTo>
                  <a:pt x="4481361" y="523522"/>
                  <a:pt x="4498121" y="536590"/>
                  <a:pt x="4502382" y="555053"/>
                </a:cubicBezTo>
                <a:cubicBezTo>
                  <a:pt x="4514258" y="606514"/>
                  <a:pt x="4510117" y="660508"/>
                  <a:pt x="4518148" y="712708"/>
                </a:cubicBezTo>
                <a:cubicBezTo>
                  <a:pt x="4520675" y="729133"/>
                  <a:pt x="4528659" y="744239"/>
                  <a:pt x="4533914" y="760004"/>
                </a:cubicBezTo>
                <a:cubicBezTo>
                  <a:pt x="4490234" y="934719"/>
                  <a:pt x="4536190" y="733818"/>
                  <a:pt x="4502382" y="1122611"/>
                </a:cubicBezTo>
                <a:cubicBezTo>
                  <a:pt x="4500505" y="1144197"/>
                  <a:pt x="4496307" y="1166293"/>
                  <a:pt x="4486617" y="1185673"/>
                </a:cubicBezTo>
                <a:cubicBezTo>
                  <a:pt x="4469670" y="1219568"/>
                  <a:pt x="4446292" y="1249949"/>
                  <a:pt x="4423555" y="1280266"/>
                </a:cubicBezTo>
                <a:lnTo>
                  <a:pt x="4328962" y="1406391"/>
                </a:lnTo>
                <a:cubicBezTo>
                  <a:pt x="4288491" y="1568271"/>
                  <a:pt x="4343500" y="1367620"/>
                  <a:pt x="4281665" y="1532515"/>
                </a:cubicBezTo>
                <a:cubicBezTo>
                  <a:pt x="4274057" y="1552803"/>
                  <a:pt x="4271155" y="1574556"/>
                  <a:pt x="4265900" y="1595577"/>
                </a:cubicBezTo>
                <a:cubicBezTo>
                  <a:pt x="4276410" y="1679660"/>
                  <a:pt x="4269229" y="1767919"/>
                  <a:pt x="4297431" y="1847825"/>
                </a:cubicBezTo>
                <a:cubicBezTo>
                  <a:pt x="4304642" y="1868257"/>
                  <a:pt x="4340577" y="1855056"/>
                  <a:pt x="4360493" y="1863591"/>
                </a:cubicBezTo>
                <a:cubicBezTo>
                  <a:pt x="4377909" y="1871055"/>
                  <a:pt x="4389982" y="1888647"/>
                  <a:pt x="4407789" y="1895122"/>
                </a:cubicBezTo>
                <a:cubicBezTo>
                  <a:pt x="4448515" y="1909932"/>
                  <a:pt x="4492802" y="1912949"/>
                  <a:pt x="4533914" y="1926653"/>
                </a:cubicBezTo>
                <a:cubicBezTo>
                  <a:pt x="4642026" y="1962690"/>
                  <a:pt x="4507842" y="1920135"/>
                  <a:pt x="4660038" y="1958184"/>
                </a:cubicBezTo>
                <a:cubicBezTo>
                  <a:pt x="4676160" y="1962214"/>
                  <a:pt x="4691212" y="1969919"/>
                  <a:pt x="4707334" y="1973949"/>
                </a:cubicBezTo>
                <a:cubicBezTo>
                  <a:pt x="4733330" y="1980448"/>
                  <a:pt x="4759886" y="1984460"/>
                  <a:pt x="4786162" y="1989715"/>
                </a:cubicBezTo>
                <a:cubicBezTo>
                  <a:pt x="4780907" y="2084308"/>
                  <a:pt x="4783794" y="2179707"/>
                  <a:pt x="4770396" y="2273494"/>
                </a:cubicBezTo>
                <a:cubicBezTo>
                  <a:pt x="4767716" y="2292251"/>
                  <a:pt x="4748266" y="2304340"/>
                  <a:pt x="4738865" y="2320791"/>
                </a:cubicBezTo>
                <a:cubicBezTo>
                  <a:pt x="4702930" y="2383678"/>
                  <a:pt x="4707301" y="2399663"/>
                  <a:pt x="4660038" y="2462680"/>
                </a:cubicBezTo>
                <a:cubicBezTo>
                  <a:pt x="4646660" y="2480517"/>
                  <a:pt x="4627251" y="2493049"/>
                  <a:pt x="4612741" y="2509977"/>
                </a:cubicBezTo>
                <a:cubicBezTo>
                  <a:pt x="4595641" y="2529927"/>
                  <a:pt x="4580717" y="2551658"/>
                  <a:pt x="4565445" y="2573039"/>
                </a:cubicBezTo>
                <a:cubicBezTo>
                  <a:pt x="4544599" y="2602223"/>
                  <a:pt x="4498892" y="2674613"/>
                  <a:pt x="4486617" y="2699163"/>
                </a:cubicBezTo>
                <a:cubicBezTo>
                  <a:pt x="4479185" y="2714027"/>
                  <a:pt x="4480069" y="2732632"/>
                  <a:pt x="4470851" y="2746459"/>
                </a:cubicBezTo>
                <a:cubicBezTo>
                  <a:pt x="4458484" y="2765010"/>
                  <a:pt x="4438065" y="2776828"/>
                  <a:pt x="4423555" y="2793756"/>
                </a:cubicBezTo>
                <a:cubicBezTo>
                  <a:pt x="4348286" y="2881571"/>
                  <a:pt x="4402865" y="2845274"/>
                  <a:pt x="4297431" y="2935646"/>
                </a:cubicBezTo>
                <a:cubicBezTo>
                  <a:pt x="4251938" y="2974640"/>
                  <a:pt x="4202656" y="3008985"/>
                  <a:pt x="4155541" y="3046004"/>
                </a:cubicBezTo>
                <a:cubicBezTo>
                  <a:pt x="4097295" y="3091768"/>
                  <a:pt x="4048207" y="3136542"/>
                  <a:pt x="3982120" y="3172128"/>
                </a:cubicBezTo>
                <a:cubicBezTo>
                  <a:pt x="3946882" y="3191102"/>
                  <a:pt x="3907076" y="3200591"/>
                  <a:pt x="3871762" y="3219425"/>
                </a:cubicBezTo>
                <a:cubicBezTo>
                  <a:pt x="3828017" y="3242756"/>
                  <a:pt x="3790564" y="3277287"/>
                  <a:pt x="3745638" y="3298253"/>
                </a:cubicBezTo>
                <a:cubicBezTo>
                  <a:pt x="3710969" y="3314432"/>
                  <a:pt x="3672246" y="3319926"/>
                  <a:pt x="3635279" y="3329784"/>
                </a:cubicBezTo>
                <a:cubicBezTo>
                  <a:pt x="3466739" y="3374728"/>
                  <a:pt x="3548106" y="3354475"/>
                  <a:pt x="3367265" y="3377080"/>
                </a:cubicBezTo>
                <a:cubicBezTo>
                  <a:pt x="3330392" y="3381689"/>
                  <a:pt x="3293972" y="3390198"/>
                  <a:pt x="3256907" y="3392846"/>
                </a:cubicBezTo>
                <a:cubicBezTo>
                  <a:pt x="2350060" y="3457621"/>
                  <a:pt x="2975100" y="3397379"/>
                  <a:pt x="2547458" y="3440142"/>
                </a:cubicBezTo>
                <a:cubicBezTo>
                  <a:pt x="2395058" y="3434887"/>
                  <a:pt x="2242083" y="3438610"/>
                  <a:pt x="2090258" y="3424377"/>
                </a:cubicBezTo>
                <a:cubicBezTo>
                  <a:pt x="2071393" y="3422608"/>
                  <a:pt x="2059909" y="3401320"/>
                  <a:pt x="2042962" y="3392846"/>
                </a:cubicBezTo>
                <a:cubicBezTo>
                  <a:pt x="2017650" y="3380190"/>
                  <a:pt x="1991183" y="3369638"/>
                  <a:pt x="1964134" y="3361315"/>
                </a:cubicBezTo>
                <a:cubicBezTo>
                  <a:pt x="1922715" y="3348571"/>
                  <a:pt x="1880051" y="3340294"/>
                  <a:pt x="1838010" y="3329784"/>
                </a:cubicBezTo>
                <a:cubicBezTo>
                  <a:pt x="1770131" y="3312814"/>
                  <a:pt x="1757677" y="3307918"/>
                  <a:pt x="1680355" y="3298253"/>
                </a:cubicBezTo>
                <a:cubicBezTo>
                  <a:pt x="1627949" y="3291702"/>
                  <a:pt x="1575252" y="3287742"/>
                  <a:pt x="1522700" y="3282487"/>
                </a:cubicBezTo>
                <a:cubicBezTo>
                  <a:pt x="1334416" y="3219726"/>
                  <a:pt x="1529282" y="3277810"/>
                  <a:pt x="1301982" y="3235191"/>
                </a:cubicBezTo>
                <a:cubicBezTo>
                  <a:pt x="1259389" y="3227205"/>
                  <a:pt x="1217899" y="3214169"/>
                  <a:pt x="1175858" y="3203659"/>
                </a:cubicBezTo>
                <a:lnTo>
                  <a:pt x="1112796" y="3187894"/>
                </a:lnTo>
                <a:cubicBezTo>
                  <a:pt x="1091775" y="3177384"/>
                  <a:pt x="1071739" y="3164615"/>
                  <a:pt x="1049734" y="3156363"/>
                </a:cubicBezTo>
                <a:cubicBezTo>
                  <a:pt x="1029446" y="3148755"/>
                  <a:pt x="1007824" y="3145297"/>
                  <a:pt x="986672" y="3140597"/>
                </a:cubicBezTo>
                <a:cubicBezTo>
                  <a:pt x="920582" y="3125910"/>
                  <a:pt x="881688" y="3120472"/>
                  <a:pt x="813251" y="3109066"/>
                </a:cubicBezTo>
                <a:cubicBezTo>
                  <a:pt x="758312" y="3081597"/>
                  <a:pt x="731748" y="3066133"/>
                  <a:pt x="671362" y="3046004"/>
                </a:cubicBezTo>
                <a:cubicBezTo>
                  <a:pt x="650806" y="3039152"/>
                  <a:pt x="629321" y="3035494"/>
                  <a:pt x="608300" y="3030239"/>
                </a:cubicBezTo>
                <a:cubicBezTo>
                  <a:pt x="587279" y="3014473"/>
                  <a:pt x="568207" y="2995703"/>
                  <a:pt x="545238" y="2982942"/>
                </a:cubicBezTo>
                <a:cubicBezTo>
                  <a:pt x="520499" y="2969198"/>
                  <a:pt x="490408" y="2966410"/>
                  <a:pt x="466410" y="2951411"/>
                </a:cubicBezTo>
                <a:cubicBezTo>
                  <a:pt x="447503" y="2939594"/>
                  <a:pt x="437665" y="2916482"/>
                  <a:pt x="419114" y="2904115"/>
                </a:cubicBezTo>
                <a:cubicBezTo>
                  <a:pt x="389782" y="2884560"/>
                  <a:pt x="355337" y="2873938"/>
                  <a:pt x="324520" y="2856818"/>
                </a:cubicBezTo>
                <a:cubicBezTo>
                  <a:pt x="232836" y="2805882"/>
                  <a:pt x="322004" y="2840213"/>
                  <a:pt x="229927" y="2809522"/>
                </a:cubicBezTo>
                <a:cubicBezTo>
                  <a:pt x="127902" y="2707496"/>
                  <a:pt x="169493" y="2741204"/>
                  <a:pt x="151100" y="271492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107504" y="1196752"/>
            <a:ext cx="2232248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SELECCIÓN ARTIFICIAL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400" dirty="0" smtClean="0"/>
              <a:t>¿CONOCÉIS ALGUNA OTRA FORMA DE SELECCIONAR O INFLUIR EN LA EVOLUCIÓN?</a:t>
            </a:r>
            <a:endParaRPr lang="es-ES" sz="3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3284984"/>
            <a:ext cx="7056784" cy="1368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dirty="0" smtClean="0"/>
              <a:t>Todo cambio </a:t>
            </a:r>
            <a:r>
              <a:rPr lang="es-ES" sz="2400" dirty="0" smtClean="0"/>
              <a:t>intencionado y dirigido de </a:t>
            </a:r>
            <a:r>
              <a:rPr lang="es-ES" sz="2400" dirty="0" smtClean="0"/>
              <a:t>la información genética </a:t>
            </a:r>
            <a:r>
              <a:rPr lang="es-ES" sz="2400" dirty="0" smtClean="0"/>
              <a:t>contenida en las </a:t>
            </a:r>
            <a:r>
              <a:rPr lang="es-ES" sz="2400" dirty="0" smtClean="0"/>
              <a:t>células de un </a:t>
            </a:r>
            <a:r>
              <a:rPr lang="es-ES" sz="2400" dirty="0" smtClean="0"/>
              <a:t>organismo.</a:t>
            </a:r>
            <a:endParaRPr lang="es-ES" sz="2400" dirty="0"/>
          </a:p>
        </p:txBody>
      </p:sp>
      <p:sp>
        <p:nvSpPr>
          <p:cNvPr id="5" name="4 Rectángulo redondeado"/>
          <p:cNvSpPr/>
          <p:nvPr/>
        </p:nvSpPr>
        <p:spPr>
          <a:xfrm>
            <a:off x="3203848" y="1988840"/>
            <a:ext cx="244827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INGENIERÍA GENÉTICA</a:t>
            </a:r>
            <a:endParaRPr lang="es-ES" sz="2000" b="1" dirty="0">
              <a:solidFill>
                <a:schemeClr val="bg1"/>
              </a:solidFill>
            </a:endParaRPr>
          </a:p>
        </p:txBody>
      </p:sp>
      <p:cxnSp>
        <p:nvCxnSpPr>
          <p:cNvPr id="6" name="5 Conector recto de flecha"/>
          <p:cNvCxnSpPr>
            <a:stCxn id="5" idx="2"/>
            <a:endCxn id="3" idx="0"/>
          </p:cNvCxnSpPr>
          <p:nvPr/>
        </p:nvCxnSpPr>
        <p:spPr>
          <a:xfrm rot="5400000">
            <a:off x="4211960" y="3068960"/>
            <a:ext cx="43204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Rectángulo redondeado"/>
          <p:cNvSpPr/>
          <p:nvPr/>
        </p:nvSpPr>
        <p:spPr>
          <a:xfrm>
            <a:off x="755576" y="4581128"/>
            <a:ext cx="2736304" cy="11521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ORGANISMO GENÉTICAMENTE MODIFICADO (OGM)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067944" y="5025950"/>
            <a:ext cx="475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dirty="0" smtClean="0"/>
              <a:t>Organismo </a:t>
            </a:r>
            <a:r>
              <a:rPr lang="es-ES" sz="2000" dirty="0" smtClean="0"/>
              <a:t>cuyo ADN ha sido modificado de forma no natural </a:t>
            </a:r>
            <a:r>
              <a:rPr lang="es-ES" sz="2000" dirty="0" smtClean="0"/>
              <a:t>mediante </a:t>
            </a:r>
            <a:r>
              <a:rPr lang="es-ES" sz="2000" dirty="0" smtClean="0"/>
              <a:t>técnicas de ingeniería genética.</a:t>
            </a:r>
            <a:endParaRPr lang="es-ES" sz="2000" dirty="0"/>
          </a:p>
        </p:txBody>
      </p:sp>
      <p:cxnSp>
        <p:nvCxnSpPr>
          <p:cNvPr id="35" name="34 Conector recto de flecha"/>
          <p:cNvCxnSpPr>
            <a:stCxn id="12" idx="3"/>
            <a:endCxn id="34" idx="1"/>
          </p:cNvCxnSpPr>
          <p:nvPr/>
        </p:nvCxnSpPr>
        <p:spPr>
          <a:xfrm>
            <a:off x="3491880" y="5157192"/>
            <a:ext cx="576064" cy="3765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2" grpId="0" animBg="1"/>
      <p:bldP spid="3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 redondeado"/>
          <p:cNvSpPr/>
          <p:nvPr/>
        </p:nvSpPr>
        <p:spPr>
          <a:xfrm>
            <a:off x="755576" y="908720"/>
            <a:ext cx="2736304" cy="11521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ORGANISMO GENÉTICAMENTE MODIFICADO (OGM)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067944" y="1353542"/>
            <a:ext cx="475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dirty="0" smtClean="0"/>
              <a:t>Organismo </a:t>
            </a:r>
            <a:r>
              <a:rPr lang="es-ES" sz="2000" dirty="0" smtClean="0"/>
              <a:t>cuyo ADN ha sido modificado de forma no natural </a:t>
            </a:r>
            <a:r>
              <a:rPr lang="es-ES" sz="2000" dirty="0" smtClean="0"/>
              <a:t>mediante </a:t>
            </a:r>
            <a:r>
              <a:rPr lang="es-ES" sz="2000" dirty="0" smtClean="0"/>
              <a:t>técnicas de ingeniería genética.</a:t>
            </a:r>
            <a:endParaRPr lang="es-ES" sz="2000" dirty="0"/>
          </a:p>
        </p:txBody>
      </p:sp>
      <p:cxnSp>
        <p:nvCxnSpPr>
          <p:cNvPr id="35" name="34 Conector recto de flecha"/>
          <p:cNvCxnSpPr>
            <a:stCxn id="12" idx="3"/>
            <a:endCxn id="34" idx="1"/>
          </p:cNvCxnSpPr>
          <p:nvPr/>
        </p:nvCxnSpPr>
        <p:spPr>
          <a:xfrm>
            <a:off x="3491880" y="1484784"/>
            <a:ext cx="576064" cy="3765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Rectángulo"/>
          <p:cNvSpPr/>
          <p:nvPr/>
        </p:nvSpPr>
        <p:spPr>
          <a:xfrm>
            <a:off x="4355976" y="3573016"/>
            <a:ext cx="4086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dirty="0" smtClean="0"/>
              <a:t>Los organismos </a:t>
            </a:r>
            <a:r>
              <a:rPr lang="es-ES" sz="2000" dirty="0" smtClean="0"/>
              <a:t>transgénicos</a:t>
            </a:r>
            <a:r>
              <a:rPr lang="es-ES" sz="2000" dirty="0" smtClean="0"/>
              <a:t> </a:t>
            </a:r>
            <a:r>
              <a:rPr lang="es-ES" sz="2000" dirty="0" smtClean="0"/>
              <a:t>están genéticamente</a:t>
            </a:r>
            <a:r>
              <a:rPr lang="es-ES" sz="2000" dirty="0" smtClean="0"/>
              <a:t> modificados, pero con genes pertenecientes a otros organismos muy distintos a ellos (distinta especie).</a:t>
            </a:r>
            <a:endParaRPr lang="es-ES" sz="2000" dirty="0"/>
          </a:p>
        </p:txBody>
      </p:sp>
      <p:sp>
        <p:nvSpPr>
          <p:cNvPr id="13" name="12 Rectángulo redondeado"/>
          <p:cNvSpPr/>
          <p:nvPr/>
        </p:nvSpPr>
        <p:spPr>
          <a:xfrm>
            <a:off x="899592" y="3284984"/>
            <a:ext cx="2448272" cy="115212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ORGANISMO TRANSGÉNICO</a:t>
            </a:r>
            <a:endParaRPr lang="es-ES" sz="2000" b="1" dirty="0">
              <a:solidFill>
                <a:schemeClr val="bg1"/>
              </a:solidFill>
            </a:endParaRPr>
          </a:p>
        </p:txBody>
      </p:sp>
      <p:cxnSp>
        <p:nvCxnSpPr>
          <p:cNvPr id="14" name="13 Conector recto de flecha"/>
          <p:cNvCxnSpPr>
            <a:stCxn id="13" idx="3"/>
            <a:endCxn id="11" idx="1"/>
          </p:cNvCxnSpPr>
          <p:nvPr/>
        </p:nvCxnSpPr>
        <p:spPr>
          <a:xfrm>
            <a:off x="3347864" y="3861048"/>
            <a:ext cx="1008112" cy="5275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Hp\Desktop\prácticas\4 eso\Evolución\imágenes\OG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5888088" cy="2232248"/>
          </a:xfrm>
          <a:prstGeom prst="rect">
            <a:avLst/>
          </a:prstGeom>
          <a:noFill/>
        </p:spPr>
      </p:pic>
      <p:pic>
        <p:nvPicPr>
          <p:cNvPr id="1034" name="Picture 10" descr="https://lascosasdecandido.files.wordpress.com/2010/12/bueno-y-mal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473246"/>
            <a:ext cx="3960439" cy="3384754"/>
          </a:xfrm>
          <a:prstGeom prst="rect">
            <a:avLst/>
          </a:prstGeom>
          <a:noFill/>
        </p:spPr>
      </p:pic>
      <p:pic>
        <p:nvPicPr>
          <p:cNvPr id="1039" name="Picture 15" descr="C:\Users\Hp\Desktop\prácticas\4 eso\Evolución\imágenes\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221088"/>
            <a:ext cx="1368152" cy="1368152"/>
          </a:xfrm>
          <a:prstGeom prst="rect">
            <a:avLst/>
          </a:prstGeom>
          <a:noFill/>
        </p:spPr>
      </p:pic>
      <p:pic>
        <p:nvPicPr>
          <p:cNvPr id="18" name="Picture 15" descr="C:\Users\Hp\Desktop\prácticas\4 eso\Evolución\imágenes\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331640" y="4221088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prácticas\4 eso\Evolución\imágenes\Cuántos en esta clase creen en la evolució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36751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900808"/>
          </a:xfrm>
        </p:spPr>
        <p:txBody>
          <a:bodyPr>
            <a:normAutofit/>
          </a:bodyPr>
          <a:lstStyle/>
          <a:p>
            <a:pPr indent="19050" algn="just">
              <a:buNone/>
            </a:pPr>
            <a:r>
              <a:rPr lang="es-ES" sz="2600" dirty="0" smtClean="0"/>
              <a:t>Proceso de transformación de unas especies en otras mediante la acumulación de pequeñas modificaciones que se han ido sucediendo, generación tras generación, (a lo largo de millones de años).</a:t>
            </a:r>
          </a:p>
          <a:p>
            <a:pPr algn="just"/>
            <a:endParaRPr lang="es-E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</TotalTime>
  <Words>2014</Words>
  <Application>Microsoft Office PowerPoint</Application>
  <PresentationFormat>Presentación en pantalla (4:3)</PresentationFormat>
  <Paragraphs>265</Paragraphs>
  <Slides>78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78</vt:i4>
      </vt:variant>
    </vt:vector>
  </HeadingPairs>
  <TitlesOfParts>
    <vt:vector size="79" baseType="lpstr">
      <vt:lpstr>Tema de Office</vt:lpstr>
      <vt:lpstr>EVOLUCIÓN</vt:lpstr>
      <vt:lpstr>¿QUÉ ES UNA ESPECIE?</vt:lpstr>
      <vt:lpstr>¿QUÉ ES UNA ESPECIE?</vt:lpstr>
      <vt:lpstr>¿QUÉ ES UNA ESPECIE?</vt:lpstr>
      <vt:lpstr>¿QUÉ ES UNA ESPECIE?</vt:lpstr>
      <vt:lpstr>BIODIVERSIDAD</vt:lpstr>
      <vt:lpstr>Diapositiva 7</vt:lpstr>
      <vt:lpstr>Diapositiva 8</vt:lpstr>
      <vt:lpstr>EVOLUCIÓN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ALGUNAS IDEAS SOBRE LA EVOLUCIÓN…</vt:lpstr>
      <vt:lpstr>TEORÍAS EVOLUCIONISTAS</vt:lpstr>
      <vt:lpstr>TEORÍAS EVOLUCIONISTAS</vt:lpstr>
      <vt:lpstr>TEORÍAS EVOLUCIONISTAS</vt:lpstr>
      <vt:lpstr>Diapositiva 21</vt:lpstr>
      <vt:lpstr>TEORÍAS EVOLUCIONISTAS: LAMARCKISMO</vt:lpstr>
      <vt:lpstr>TEORÍAS EVOLUCIONISTAS: LAMARCKISMO</vt:lpstr>
      <vt:lpstr>TEORÍAS EVOLUCIONISTAS: LAMARCKISMO</vt:lpstr>
      <vt:lpstr>TEORÍAS EVOLUCIONISTAS: LAMARCKISMO</vt:lpstr>
      <vt:lpstr>TEORÍAS EVOLUCIONISTAS</vt:lpstr>
      <vt:lpstr>TEORÍAS EVOLUCIONISTAS: LAMARCKISMO. ERRORES.</vt:lpstr>
      <vt:lpstr>ACTIVIDAD PARA CASA</vt:lpstr>
      <vt:lpstr>TEORÍAS EVOLUCIONISTAS: DARWINISMO</vt:lpstr>
      <vt:lpstr>TEORÍAS EVOLUCIONISTAS: DARWINISMO</vt:lpstr>
      <vt:lpstr>TEORÍAS EVOLUCIONISTAS: DARWINISMO</vt:lpstr>
      <vt:lpstr>TEORÍAS EVOLUCIONISTAS: DARWINISMO</vt:lpstr>
      <vt:lpstr>UN EJEMPLO DE SELECCIÓN NATURAL</vt:lpstr>
      <vt:lpstr>¿QUÉ TEORÍAS INFLUYERON EN DARWIN?</vt:lpstr>
      <vt:lpstr>TEORÍAS EVOLUCIONISTAS: DARWINISMO</vt:lpstr>
      <vt:lpstr>TEORÍAS EVOLUCIONISTAS: DARWINISMO</vt:lpstr>
      <vt:lpstr>TEORÍAS EVOLUCIONISTAS</vt:lpstr>
      <vt:lpstr>LAMARCK       vs       DARWIN</vt:lpstr>
      <vt:lpstr>LAMARCK       vs       DARWIN</vt:lpstr>
      <vt:lpstr>Diapositiva 40</vt:lpstr>
      <vt:lpstr>EL PROGRESO EN GENÉTICA HA PERMITIDO DESCUBRIR…</vt:lpstr>
      <vt:lpstr>NEODARWINISMO O TEORÍA SINTÉTICA DE LA EVOLUCIÓN</vt:lpstr>
      <vt:lpstr>Diapositiva 43</vt:lpstr>
      <vt:lpstr>ACTIVIDAD PARA CASA</vt:lpstr>
      <vt:lpstr>Diapositiva 45</vt:lpstr>
      <vt:lpstr>EXPERIMENTO DE LURIA-DELBRÜCK (1943)</vt:lpstr>
      <vt:lpstr>EXPERIMENTO DE LURIA-DELBRÜCK (1943)</vt:lpstr>
      <vt:lpstr>Diapositiva 48</vt:lpstr>
      <vt:lpstr>ALGUNAS IDEAS SOBRE LA EVOLUCIÓN…</vt:lpstr>
      <vt:lpstr>PRUEBAS DE LA EVOLUCIÓN</vt:lpstr>
      <vt:lpstr>PRUEBAS PALEONTOLÓGICAS</vt:lpstr>
      <vt:lpstr>Diapositiva 52</vt:lpstr>
      <vt:lpstr>PRUEBAS EMBRIOLÓGICAS</vt:lpstr>
      <vt:lpstr>PRUEBAS ANATÓMICAS</vt:lpstr>
      <vt:lpstr>PRUEBAS ANATÓMICAS</vt:lpstr>
      <vt:lpstr>ACTIVIDAD PARA CASA</vt:lpstr>
      <vt:lpstr>PRUEBAS BIOQUÍMICAS</vt:lpstr>
      <vt:lpstr>PRUEBAS BIOQUÍMICAS</vt:lpstr>
      <vt:lpstr>PRUEBAS BIOGEOGRÁFICAS</vt:lpstr>
      <vt:lpstr>PRUEBAS BIOGEOGRÁFICAS</vt:lpstr>
      <vt:lpstr>Diapositiva 61</vt:lpstr>
      <vt:lpstr>LA ESPECIACIÓN</vt:lpstr>
      <vt:lpstr>ESPECIACIÓN ALOPÁTRICA/ AISLAMIENTO GEOGRÁFICO</vt:lpstr>
      <vt:lpstr>ESPECIACIÓN ALOPÁTRICA/ AISLAMIENTO GEOGRÁFICO</vt:lpstr>
      <vt:lpstr>ESPECIACIÓN SIMPÁTRICA/ AISLAMIENTO NO GEOGRÁFICO</vt:lpstr>
      <vt:lpstr>AISLAMIENTO REPRODUCTIVO PRECIGÓTICO</vt:lpstr>
      <vt:lpstr>AISLAMIENTO REPRODUCTIVO PRECIGÓTICO</vt:lpstr>
      <vt:lpstr>AISLAMIENTO REPRODUCTIVO PRECIGÓTICO</vt:lpstr>
      <vt:lpstr>AISLAMIENTO REPRODUCTIVO PRECIGÓTICO</vt:lpstr>
      <vt:lpstr>AISLAMIENTO REPRODUCTIVO PRECIGÓTICO</vt:lpstr>
      <vt:lpstr>AISLAMIENTO REPRODUCTIVO PRECIGÓTICO</vt:lpstr>
      <vt:lpstr>AISLAMIENTO REPRODUCTIVO POSTCIGÓTICO</vt:lpstr>
      <vt:lpstr>ESPECIACIÓN INSTANTÁNEA POR MUTACIÓN</vt:lpstr>
      <vt:lpstr>¿QUÉ ES?</vt:lpstr>
      <vt:lpstr>¿SE PARECEN? ¿QUÉ TIENEN EN COMÚN?</vt:lpstr>
      <vt:lpstr>¿CONOCÉIS ALGUNA OTRA FORMA DE SELECCIONAR O INFLUIR EN LA EVOLUCIÓN?</vt:lpstr>
      <vt:lpstr>Diapositiva 77</vt:lpstr>
      <vt:lpstr>Diapositiva 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EVOLUCIÓN</dc:title>
  <dc:creator>Teresa</dc:creator>
  <cp:lastModifiedBy>Teresa</cp:lastModifiedBy>
  <cp:revision>171</cp:revision>
  <dcterms:created xsi:type="dcterms:W3CDTF">2015-03-09T18:42:12Z</dcterms:created>
  <dcterms:modified xsi:type="dcterms:W3CDTF">2015-03-23T23:18:10Z</dcterms:modified>
</cp:coreProperties>
</file>